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19" r:id="rId3"/>
    <p:sldId id="330" r:id="rId4"/>
    <p:sldId id="320" r:id="rId5"/>
    <p:sldId id="321" r:id="rId6"/>
    <p:sldId id="259" r:id="rId7"/>
    <p:sldId id="306" r:id="rId8"/>
    <p:sldId id="261" r:id="rId9"/>
    <p:sldId id="322" r:id="rId10"/>
    <p:sldId id="262" r:id="rId11"/>
    <p:sldId id="276" r:id="rId12"/>
    <p:sldId id="264" r:id="rId13"/>
    <p:sldId id="263" r:id="rId14"/>
    <p:sldId id="257" r:id="rId15"/>
    <p:sldId id="265" r:id="rId16"/>
    <p:sldId id="323" r:id="rId17"/>
    <p:sldId id="280" r:id="rId18"/>
    <p:sldId id="278" r:id="rId19"/>
    <p:sldId id="288" r:id="rId20"/>
    <p:sldId id="317" r:id="rId21"/>
    <p:sldId id="312" r:id="rId22"/>
    <p:sldId id="277" r:id="rId23"/>
    <p:sldId id="313" r:id="rId24"/>
    <p:sldId id="326" r:id="rId25"/>
    <p:sldId id="267" r:id="rId26"/>
    <p:sldId id="309" r:id="rId27"/>
    <p:sldId id="297" r:id="rId28"/>
    <p:sldId id="327" r:id="rId29"/>
    <p:sldId id="329" r:id="rId30"/>
    <p:sldId id="324" r:id="rId31"/>
    <p:sldId id="268" r:id="rId32"/>
    <p:sldId id="318" r:id="rId33"/>
    <p:sldId id="271" r:id="rId34"/>
    <p:sldId id="272" r:id="rId35"/>
    <p:sldId id="281" r:id="rId36"/>
    <p:sldId id="311" r:id="rId37"/>
    <p:sldId id="283" r:id="rId38"/>
    <p:sldId id="301" r:id="rId39"/>
    <p:sldId id="300" r:id="rId40"/>
    <p:sldId id="286" r:id="rId41"/>
    <p:sldId id="282" r:id="rId42"/>
    <p:sldId id="331" r:id="rId43"/>
    <p:sldId id="294" r:id="rId44"/>
    <p:sldId id="292" r:id="rId45"/>
    <p:sldId id="284" r:id="rId46"/>
    <p:sldId id="293" r:id="rId47"/>
    <p:sldId id="302" r:id="rId48"/>
    <p:sldId id="325" r:id="rId49"/>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ian Koral" initials="BK" lastIdx="2" clrIdx="0">
    <p:extLst>
      <p:ext uri="{19B8F6BF-5375-455C-9EA6-DF929625EA0E}">
        <p15:presenceInfo xmlns:p15="http://schemas.microsoft.com/office/powerpoint/2012/main" userId="6d684bb17cd76d5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00FF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52" autoAdjust="0"/>
    <p:restoredTop sz="94660"/>
  </p:normalViewPr>
  <p:slideViewPr>
    <p:cSldViewPr snapToGrid="0">
      <p:cViewPr>
        <p:scale>
          <a:sx n="60" d="100"/>
          <a:sy n="60" d="100"/>
        </p:scale>
        <p:origin x="48" y="-22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pl-PL"/>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pl-PL"/>
          </a:p>
        </p:txBody>
      </p:sp>
      <p:sp>
        <p:nvSpPr>
          <p:cNvPr id="4" name="Date Placeholder 3"/>
          <p:cNvSpPr>
            <a:spLocks noGrp="1"/>
          </p:cNvSpPr>
          <p:nvPr>
            <p:ph type="dt" sz="half" idx="10"/>
          </p:nvPr>
        </p:nvSpPr>
        <p:spPr/>
        <p:txBody>
          <a:bodyPr/>
          <a:lstStyle/>
          <a:p>
            <a:fld id="{0A5529B3-BCDC-48B5-A01E-CAAD1234E327}" type="datetimeFigureOut">
              <a:rPr lang="pl-PL" smtClean="0"/>
              <a:t>2022-03-11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A90D60C9-8294-41F1-9A40-4CE064AD9A79}" type="slidenum">
              <a:rPr lang="pl-PL" smtClean="0"/>
              <a:t>‹#›</a:t>
            </a:fld>
            <a:endParaRPr lang="pl-PL"/>
          </a:p>
        </p:txBody>
      </p:sp>
    </p:spTree>
    <p:extLst>
      <p:ext uri="{BB962C8B-B14F-4D97-AF65-F5344CB8AC3E}">
        <p14:creationId xmlns:p14="http://schemas.microsoft.com/office/powerpoint/2010/main" val="3147514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Date Placeholder 3"/>
          <p:cNvSpPr>
            <a:spLocks noGrp="1"/>
          </p:cNvSpPr>
          <p:nvPr>
            <p:ph type="dt" sz="half" idx="10"/>
          </p:nvPr>
        </p:nvSpPr>
        <p:spPr/>
        <p:txBody>
          <a:bodyPr/>
          <a:lstStyle/>
          <a:p>
            <a:fld id="{0A5529B3-BCDC-48B5-A01E-CAAD1234E327}" type="datetimeFigureOut">
              <a:rPr lang="pl-PL" smtClean="0"/>
              <a:t>2022-03-11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A90D60C9-8294-41F1-9A40-4CE064AD9A79}" type="slidenum">
              <a:rPr lang="pl-PL" smtClean="0"/>
              <a:t>‹#›</a:t>
            </a:fld>
            <a:endParaRPr lang="pl-PL"/>
          </a:p>
        </p:txBody>
      </p:sp>
    </p:spTree>
    <p:extLst>
      <p:ext uri="{BB962C8B-B14F-4D97-AF65-F5344CB8AC3E}">
        <p14:creationId xmlns:p14="http://schemas.microsoft.com/office/powerpoint/2010/main" val="2887430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pl-PL"/>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Date Placeholder 3"/>
          <p:cNvSpPr>
            <a:spLocks noGrp="1"/>
          </p:cNvSpPr>
          <p:nvPr>
            <p:ph type="dt" sz="half" idx="10"/>
          </p:nvPr>
        </p:nvSpPr>
        <p:spPr/>
        <p:txBody>
          <a:bodyPr/>
          <a:lstStyle/>
          <a:p>
            <a:fld id="{0A5529B3-BCDC-48B5-A01E-CAAD1234E327}" type="datetimeFigureOut">
              <a:rPr lang="pl-PL" smtClean="0"/>
              <a:t>2022-03-11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A90D60C9-8294-41F1-9A40-4CE064AD9A79}" type="slidenum">
              <a:rPr lang="pl-PL" smtClean="0"/>
              <a:t>‹#›</a:t>
            </a:fld>
            <a:endParaRPr lang="pl-PL"/>
          </a:p>
        </p:txBody>
      </p:sp>
    </p:spTree>
    <p:extLst>
      <p:ext uri="{BB962C8B-B14F-4D97-AF65-F5344CB8AC3E}">
        <p14:creationId xmlns:p14="http://schemas.microsoft.com/office/powerpoint/2010/main" val="269951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Date Placeholder 3"/>
          <p:cNvSpPr>
            <a:spLocks noGrp="1"/>
          </p:cNvSpPr>
          <p:nvPr>
            <p:ph type="dt" sz="half" idx="10"/>
          </p:nvPr>
        </p:nvSpPr>
        <p:spPr/>
        <p:txBody>
          <a:bodyPr/>
          <a:lstStyle/>
          <a:p>
            <a:fld id="{0A5529B3-BCDC-48B5-A01E-CAAD1234E327}" type="datetimeFigureOut">
              <a:rPr lang="pl-PL" smtClean="0"/>
              <a:t>2022-03-11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A90D60C9-8294-41F1-9A40-4CE064AD9A79}" type="slidenum">
              <a:rPr lang="pl-PL" smtClean="0"/>
              <a:t>‹#›</a:t>
            </a:fld>
            <a:endParaRPr lang="pl-PL"/>
          </a:p>
        </p:txBody>
      </p:sp>
    </p:spTree>
    <p:extLst>
      <p:ext uri="{BB962C8B-B14F-4D97-AF65-F5344CB8AC3E}">
        <p14:creationId xmlns:p14="http://schemas.microsoft.com/office/powerpoint/2010/main" val="3996361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pl-PL"/>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5529B3-BCDC-48B5-A01E-CAAD1234E327}" type="datetimeFigureOut">
              <a:rPr lang="pl-PL" smtClean="0"/>
              <a:t>2022-03-11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A90D60C9-8294-41F1-9A40-4CE064AD9A79}" type="slidenum">
              <a:rPr lang="pl-PL" smtClean="0"/>
              <a:t>‹#›</a:t>
            </a:fld>
            <a:endParaRPr lang="pl-PL"/>
          </a:p>
        </p:txBody>
      </p:sp>
    </p:spTree>
    <p:extLst>
      <p:ext uri="{BB962C8B-B14F-4D97-AF65-F5344CB8AC3E}">
        <p14:creationId xmlns:p14="http://schemas.microsoft.com/office/powerpoint/2010/main" val="896126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5" name="Date Placeholder 4"/>
          <p:cNvSpPr>
            <a:spLocks noGrp="1"/>
          </p:cNvSpPr>
          <p:nvPr>
            <p:ph type="dt" sz="half" idx="10"/>
          </p:nvPr>
        </p:nvSpPr>
        <p:spPr/>
        <p:txBody>
          <a:bodyPr/>
          <a:lstStyle/>
          <a:p>
            <a:fld id="{0A5529B3-BCDC-48B5-A01E-CAAD1234E327}" type="datetimeFigureOut">
              <a:rPr lang="pl-PL" smtClean="0"/>
              <a:t>2022-03-11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A90D60C9-8294-41F1-9A40-4CE064AD9A79}" type="slidenum">
              <a:rPr lang="pl-PL" smtClean="0"/>
              <a:t>‹#›</a:t>
            </a:fld>
            <a:endParaRPr lang="pl-PL"/>
          </a:p>
        </p:txBody>
      </p:sp>
    </p:spTree>
    <p:extLst>
      <p:ext uri="{BB962C8B-B14F-4D97-AF65-F5344CB8AC3E}">
        <p14:creationId xmlns:p14="http://schemas.microsoft.com/office/powerpoint/2010/main" val="1253172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pl-PL"/>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7" name="Date Placeholder 6"/>
          <p:cNvSpPr>
            <a:spLocks noGrp="1"/>
          </p:cNvSpPr>
          <p:nvPr>
            <p:ph type="dt" sz="half" idx="10"/>
          </p:nvPr>
        </p:nvSpPr>
        <p:spPr/>
        <p:txBody>
          <a:bodyPr/>
          <a:lstStyle/>
          <a:p>
            <a:fld id="{0A5529B3-BCDC-48B5-A01E-CAAD1234E327}" type="datetimeFigureOut">
              <a:rPr lang="pl-PL" smtClean="0"/>
              <a:t>2022-03-11</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A90D60C9-8294-41F1-9A40-4CE064AD9A79}" type="slidenum">
              <a:rPr lang="pl-PL" smtClean="0"/>
              <a:t>‹#›</a:t>
            </a:fld>
            <a:endParaRPr lang="pl-PL"/>
          </a:p>
        </p:txBody>
      </p:sp>
    </p:spTree>
    <p:extLst>
      <p:ext uri="{BB962C8B-B14F-4D97-AF65-F5344CB8AC3E}">
        <p14:creationId xmlns:p14="http://schemas.microsoft.com/office/powerpoint/2010/main" val="564382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Date Placeholder 2"/>
          <p:cNvSpPr>
            <a:spLocks noGrp="1"/>
          </p:cNvSpPr>
          <p:nvPr>
            <p:ph type="dt" sz="half" idx="10"/>
          </p:nvPr>
        </p:nvSpPr>
        <p:spPr/>
        <p:txBody>
          <a:bodyPr/>
          <a:lstStyle/>
          <a:p>
            <a:fld id="{0A5529B3-BCDC-48B5-A01E-CAAD1234E327}" type="datetimeFigureOut">
              <a:rPr lang="pl-PL" smtClean="0"/>
              <a:t>2022-03-11</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A90D60C9-8294-41F1-9A40-4CE064AD9A79}" type="slidenum">
              <a:rPr lang="pl-PL" smtClean="0"/>
              <a:t>‹#›</a:t>
            </a:fld>
            <a:endParaRPr lang="pl-PL"/>
          </a:p>
        </p:txBody>
      </p:sp>
    </p:spTree>
    <p:extLst>
      <p:ext uri="{BB962C8B-B14F-4D97-AF65-F5344CB8AC3E}">
        <p14:creationId xmlns:p14="http://schemas.microsoft.com/office/powerpoint/2010/main" val="1606837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5529B3-BCDC-48B5-A01E-CAAD1234E327}" type="datetimeFigureOut">
              <a:rPr lang="pl-PL" smtClean="0"/>
              <a:t>2022-03-11</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A90D60C9-8294-41F1-9A40-4CE064AD9A79}" type="slidenum">
              <a:rPr lang="pl-PL" smtClean="0"/>
              <a:t>‹#›</a:t>
            </a:fld>
            <a:endParaRPr lang="pl-PL"/>
          </a:p>
        </p:txBody>
      </p:sp>
    </p:spTree>
    <p:extLst>
      <p:ext uri="{BB962C8B-B14F-4D97-AF65-F5344CB8AC3E}">
        <p14:creationId xmlns:p14="http://schemas.microsoft.com/office/powerpoint/2010/main" val="1763728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pl-PL"/>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A5529B3-BCDC-48B5-A01E-CAAD1234E327}" type="datetimeFigureOut">
              <a:rPr lang="pl-PL" smtClean="0"/>
              <a:t>2022-03-11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A90D60C9-8294-41F1-9A40-4CE064AD9A79}" type="slidenum">
              <a:rPr lang="pl-PL" smtClean="0"/>
              <a:t>‹#›</a:t>
            </a:fld>
            <a:endParaRPr lang="pl-PL"/>
          </a:p>
        </p:txBody>
      </p:sp>
    </p:spTree>
    <p:extLst>
      <p:ext uri="{BB962C8B-B14F-4D97-AF65-F5344CB8AC3E}">
        <p14:creationId xmlns:p14="http://schemas.microsoft.com/office/powerpoint/2010/main" val="3417783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pl-PL"/>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A5529B3-BCDC-48B5-A01E-CAAD1234E327}" type="datetimeFigureOut">
              <a:rPr lang="pl-PL" smtClean="0"/>
              <a:t>2022-03-11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A90D60C9-8294-41F1-9A40-4CE064AD9A79}" type="slidenum">
              <a:rPr lang="pl-PL" smtClean="0"/>
              <a:t>‹#›</a:t>
            </a:fld>
            <a:endParaRPr lang="pl-PL"/>
          </a:p>
        </p:txBody>
      </p:sp>
    </p:spTree>
    <p:extLst>
      <p:ext uri="{BB962C8B-B14F-4D97-AF65-F5344CB8AC3E}">
        <p14:creationId xmlns:p14="http://schemas.microsoft.com/office/powerpoint/2010/main" val="2648706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pl-PL"/>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5529B3-BCDC-48B5-A01E-CAAD1234E327}" type="datetimeFigureOut">
              <a:rPr lang="pl-PL" smtClean="0"/>
              <a:t>2022-03-11</a:t>
            </a:fld>
            <a:endParaRPr lang="pl-P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0D60C9-8294-41F1-9A40-4CE064AD9A79}" type="slidenum">
              <a:rPr lang="pl-PL" smtClean="0"/>
              <a:t>‹#›</a:t>
            </a:fld>
            <a:endParaRPr lang="pl-PL"/>
          </a:p>
        </p:txBody>
      </p:sp>
    </p:spTree>
    <p:extLst>
      <p:ext uri="{BB962C8B-B14F-4D97-AF65-F5344CB8AC3E}">
        <p14:creationId xmlns:p14="http://schemas.microsoft.com/office/powerpoint/2010/main" val="3521781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https://encyclopedia.ushmm.org/images/large/be2f9699-bd22-47e0-8927-f7ae49ad41e0.gif" TargetMode="External"/><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https://tse1.mm.bing.net/th?id=OIP.Oz9Fs6DNLQAROgWckWQz0AHaDX&amp;pid=Api&amp;P=0&amp;w=337&amp;h=154"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https://a1.warszawskagazeta.pl/media/k2/items/cache/a39805ae4209f5a106f2620073bf1be8_XL.jpg" TargetMode="External"/><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s://youtu.be/brSWMfhABlQ" TargetMode="Externa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s://youtu.be/F8B2JzK9YiE"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naviny.belsat.eu/pl/news/10-02-1940-zsrr-zaczyna-deportowac-polakow-na-sybir/"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https://images-na.ssl-images-amazon.com/images/I/51A9s7ij0DL._SX333_BO1,204,203,200_.jpg" TargetMode="External"/><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hyperlink" Target="https://www.barnesandnoble.com/w/the-katyn-massacre-1940-thomas-urban/1137594085"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https://wroclaw.ipn.gov.pl/dokumenty/zalaczniki/89/oryginal/89-46646.jpg" TargetMode="External"/><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https://images-na.ssl-images-amazon.com/images/I/51O9ZMhDncL._SX373_BO1,204,203,200_.jpg" TargetMode="External"/><Relationship Id="rId4" Type="http://schemas.openxmlformats.org/officeDocument/2006/relationships/image" Target="../media/image18.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https://upload.wikimedia.org/wikipedia/commons/thumb/b/be/Pomnik_katynski_londyn.JPG/1280px-Pomnik_katynski_londyn.JPG" TargetMode="External"/><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pl.wikipedia.org/wiki/Pierre_Trudeau" TargetMode="Externa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https://assets.poland.us/files/UserFiles/22196371_355997131502726_5416187142671885538_n.jpg" TargetMode="External"/><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https://studioopinii.pl/wp-content/uploads/2018/06/katy%C5%84.jpg" TargetMode="External"/><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hyperlink" Target="https://pl.wikipedia.org/wiki/Boles%C5%82aw_I_Chrobry" TargetMode="External"/><Relationship Id="rId7" Type="http://schemas.openxmlformats.org/officeDocument/2006/relationships/hyperlink" Target="https://pl.wikipedia.org/wiki/Kazimierz_Pu%C5%82aski" TargetMode="External"/><Relationship Id="rId2" Type="http://schemas.openxmlformats.org/officeDocument/2006/relationships/image" Target="../media/image25.jpg"/><Relationship Id="rId1" Type="http://schemas.openxmlformats.org/officeDocument/2006/relationships/slideLayout" Target="../slideLayouts/slideLayout7.xml"/><Relationship Id="rId6" Type="http://schemas.openxmlformats.org/officeDocument/2006/relationships/hyperlink" Target="https://pl.wikipedia.org/wiki/Tadeusz_Ko%C5%9Bciuszko" TargetMode="External"/><Relationship Id="rId5" Type="http://schemas.openxmlformats.org/officeDocument/2006/relationships/hyperlink" Target="https://pl.wikipedia.org/wiki/Jan_III_Sobieski" TargetMode="External"/><Relationship Id="rId4" Type="http://schemas.openxmlformats.org/officeDocument/2006/relationships/hyperlink" Target="https://pl.wikipedia.org/wiki/W%C5%82adys%C5%82aw_III_Warne%C5%84czyk" TargetMode="External"/></Relationships>
</file>

<file path=ppt/slides/_rels/slide4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youtu.be/gpf43aPgmMU" TargetMode="Externa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youtube.com/watch?app=desktop&amp;v=WiI5u6_fQHg" TargetMode="Externa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http://svobodnenoviny.eu/wp-content/uploads/RIBBENTROP-MOLOTOV.jpg" TargetMode="External"/><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29382"/>
            <a:ext cx="10515600" cy="6036430"/>
          </a:xfrm>
          <a:gradFill>
            <a:gsLst>
              <a:gs pos="0">
                <a:schemeClr val="accent1">
                  <a:lumMod val="5000"/>
                  <a:lumOff val="95000"/>
                </a:schemeClr>
              </a:gs>
              <a:gs pos="100000">
                <a:srgbClr val="FF0000"/>
              </a:gs>
            </a:gsLst>
            <a:lin ang="2700000" scaled="1"/>
          </a:gradFill>
        </p:spPr>
        <p:txBody>
          <a:bodyPr anchor="t">
            <a:normAutofit/>
          </a:bodyPr>
          <a:lstStyle/>
          <a:p>
            <a:pPr algn="ctr"/>
            <a:r>
              <a:rPr lang="pl-PL" sz="4000" dirty="0"/>
              <a:t> </a:t>
            </a:r>
            <a:r>
              <a:rPr lang="pl-PL" sz="9600" dirty="0"/>
              <a:t/>
            </a:r>
            <a:br>
              <a:rPr lang="pl-PL" sz="9600" dirty="0"/>
            </a:br>
            <a:r>
              <a:rPr lang="pl-PL" sz="9600" dirty="0"/>
              <a:t>Katyń</a:t>
            </a:r>
            <a:br>
              <a:rPr lang="pl-PL" sz="9600" dirty="0"/>
            </a:br>
            <a:r>
              <a:rPr lang="pl-PL" sz="3200" b="1" dirty="0" smtClean="0"/>
              <a:t> </a:t>
            </a:r>
            <a:r>
              <a:rPr lang="en-US" sz="3200" b="1" dirty="0" smtClean="0"/>
              <a:t> 80</a:t>
            </a:r>
            <a:r>
              <a:rPr lang="en-US" sz="3200" b="1" baseline="30000" dirty="0" smtClean="0"/>
              <a:t>th</a:t>
            </a:r>
            <a:r>
              <a:rPr lang="en-US" sz="3200" b="1" dirty="0" smtClean="0"/>
              <a:t> </a:t>
            </a:r>
            <a:r>
              <a:rPr lang="en-US" sz="3200" b="1" dirty="0"/>
              <a:t>anniversary</a:t>
            </a:r>
            <a:br>
              <a:rPr lang="en-US" sz="3200" b="1" dirty="0"/>
            </a:br>
            <a:r>
              <a:rPr lang="pl-PL" sz="3200" b="1" dirty="0"/>
              <a:t/>
            </a:r>
            <a:br>
              <a:rPr lang="pl-PL" sz="3200" b="1" dirty="0"/>
            </a:br>
            <a:r>
              <a:rPr lang="pl-PL" sz="4000" b="1" dirty="0" smtClean="0"/>
              <a:t>T</a:t>
            </a:r>
            <a:r>
              <a:rPr lang="en-US" sz="4000" b="1" dirty="0" smtClean="0"/>
              <a:t>he </a:t>
            </a:r>
            <a:r>
              <a:rPr lang="en-US" sz="4000" b="1" dirty="0"/>
              <a:t>crimes of Soviet Russia</a:t>
            </a:r>
            <a:br>
              <a:rPr lang="en-US" sz="4000" b="1" dirty="0"/>
            </a:br>
            <a:r>
              <a:rPr lang="pl-PL" sz="4000" b="1" dirty="0" err="1"/>
              <a:t>committed</a:t>
            </a:r>
            <a:r>
              <a:rPr lang="pl-PL" sz="4000" b="1" dirty="0"/>
              <a:t> </a:t>
            </a:r>
            <a:r>
              <a:rPr lang="pl-PL" sz="4000" b="1" dirty="0" err="1"/>
              <a:t>against</a:t>
            </a:r>
            <a:r>
              <a:rPr lang="pl-PL" sz="4000" b="1" dirty="0"/>
              <a:t> </a:t>
            </a:r>
            <a:r>
              <a:rPr lang="en-US" sz="4000" b="1" dirty="0"/>
              <a:t>Poles in 1937-1941</a:t>
            </a:r>
            <a:r>
              <a:rPr lang="pl-PL" sz="4800" dirty="0"/>
              <a:t> </a:t>
            </a:r>
            <a:r>
              <a:rPr lang="pl-PL" sz="2000" dirty="0"/>
              <a:t/>
            </a:r>
            <a:br>
              <a:rPr lang="pl-PL" sz="2000" dirty="0"/>
            </a:br>
            <a:r>
              <a:rPr lang="pl-PL" sz="2000" dirty="0"/>
              <a:t/>
            </a:r>
            <a:br>
              <a:rPr lang="pl-PL" sz="2000" dirty="0"/>
            </a:br>
            <a:endParaRPr lang="pl-PL" sz="9600" dirty="0"/>
          </a:p>
        </p:txBody>
      </p:sp>
      <p:sp>
        <p:nvSpPr>
          <p:cNvPr id="3" name="TextBox 2"/>
          <p:cNvSpPr txBox="1"/>
          <p:nvPr/>
        </p:nvSpPr>
        <p:spPr>
          <a:xfrm>
            <a:off x="2489200" y="4880294"/>
            <a:ext cx="2692400" cy="923330"/>
          </a:xfrm>
          <a:prstGeom prst="rect">
            <a:avLst/>
          </a:prstGeom>
          <a:noFill/>
        </p:spPr>
        <p:txBody>
          <a:bodyPr wrap="square" rtlCol="0">
            <a:spAutoFit/>
          </a:bodyPr>
          <a:lstStyle/>
          <a:p>
            <a:r>
              <a:rPr lang="pl-PL" dirty="0"/>
              <a:t>Andrzej Burghardt</a:t>
            </a:r>
          </a:p>
          <a:p>
            <a:r>
              <a:rPr lang="pl-PL" dirty="0"/>
              <a:t>Zbigniew Koralewski</a:t>
            </a:r>
          </a:p>
          <a:p>
            <a:r>
              <a:rPr lang="pl-PL" dirty="0"/>
              <a:t>Krzysztof Wąż</a:t>
            </a:r>
          </a:p>
        </p:txBody>
      </p:sp>
      <p:sp>
        <p:nvSpPr>
          <p:cNvPr id="4" name="TextBox 3"/>
          <p:cNvSpPr txBox="1"/>
          <p:nvPr/>
        </p:nvSpPr>
        <p:spPr>
          <a:xfrm>
            <a:off x="838200" y="4880294"/>
            <a:ext cx="1511300" cy="369332"/>
          </a:xfrm>
          <a:prstGeom prst="rect">
            <a:avLst/>
          </a:prstGeom>
          <a:noFill/>
        </p:spPr>
        <p:txBody>
          <a:bodyPr wrap="square" rtlCol="0">
            <a:spAutoFit/>
          </a:bodyPr>
          <a:lstStyle/>
          <a:p>
            <a:pPr algn="r"/>
            <a:r>
              <a:rPr lang="pl-PL" dirty="0" err="1"/>
              <a:t>Created</a:t>
            </a:r>
            <a:r>
              <a:rPr lang="pl-PL" dirty="0"/>
              <a:t> by:</a:t>
            </a:r>
          </a:p>
        </p:txBody>
      </p:sp>
      <p:sp>
        <p:nvSpPr>
          <p:cNvPr id="5" name="TextBox 4"/>
          <p:cNvSpPr txBox="1"/>
          <p:nvPr/>
        </p:nvSpPr>
        <p:spPr>
          <a:xfrm>
            <a:off x="5461001" y="5511524"/>
            <a:ext cx="5823582" cy="646331"/>
          </a:xfrm>
          <a:prstGeom prst="rect">
            <a:avLst/>
          </a:prstGeom>
          <a:noFill/>
        </p:spPr>
        <p:txBody>
          <a:bodyPr wrap="none" rtlCol="0">
            <a:spAutoFit/>
          </a:bodyPr>
          <a:lstStyle/>
          <a:p>
            <a:r>
              <a:rPr lang="en-US" dirty="0"/>
              <a:t>© COPYRIGHT </a:t>
            </a:r>
            <a:r>
              <a:rPr lang="en-US" dirty="0" smtClean="0"/>
              <a:t>202</a:t>
            </a:r>
            <a:r>
              <a:rPr lang="pl-PL" dirty="0" smtClean="0"/>
              <a:t>2</a:t>
            </a:r>
            <a:r>
              <a:rPr lang="en-US" dirty="0" smtClean="0"/>
              <a:t> </a:t>
            </a:r>
            <a:r>
              <a:rPr lang="en-US" dirty="0"/>
              <a:t>Coalition of Polish </a:t>
            </a:r>
            <a:r>
              <a:rPr lang="en-US" dirty="0" smtClean="0"/>
              <a:t>Americans</a:t>
            </a:r>
            <a:endParaRPr lang="pl-PL" dirty="0" smtClean="0"/>
          </a:p>
          <a:p>
            <a:r>
              <a:rPr lang="pl-PL" sz="1600" i="1" dirty="0">
                <a:solidFill>
                  <a:prstClr val="black"/>
                </a:solidFill>
              </a:rPr>
              <a:t>(</a:t>
            </a:r>
            <a:r>
              <a:rPr lang="pl-PL" sz="1600" i="1" dirty="0" err="1">
                <a:solidFill>
                  <a:prstClr val="black"/>
                </a:solidFill>
              </a:rPr>
              <a:t>applies</a:t>
            </a:r>
            <a:r>
              <a:rPr lang="pl-PL" sz="1600" i="1" dirty="0">
                <a:solidFill>
                  <a:prstClr val="black"/>
                </a:solidFill>
              </a:rPr>
              <a:t> </a:t>
            </a:r>
            <a:r>
              <a:rPr lang="pl-PL" sz="1600" i="1" dirty="0" err="1">
                <a:solidFill>
                  <a:prstClr val="black"/>
                </a:solidFill>
              </a:rPr>
              <a:t>only</a:t>
            </a:r>
            <a:r>
              <a:rPr lang="pl-PL" sz="1600" i="1" dirty="0">
                <a:solidFill>
                  <a:prstClr val="black"/>
                </a:solidFill>
              </a:rPr>
              <a:t> to </a:t>
            </a:r>
            <a:r>
              <a:rPr lang="en-US" sz="1600" i="1" dirty="0">
                <a:solidFill>
                  <a:prstClr val="black"/>
                </a:solidFill>
              </a:rPr>
              <a:t>altering of this material, but not to free distribution</a:t>
            </a:r>
            <a:r>
              <a:rPr lang="pl-PL" i="1" dirty="0">
                <a:solidFill>
                  <a:prstClr val="black"/>
                </a:solidFill>
              </a:rPr>
              <a:t>)</a:t>
            </a:r>
            <a:endParaRPr lang="pl-PL" i="1" dirty="0"/>
          </a:p>
        </p:txBody>
      </p:sp>
    </p:spTree>
    <p:extLst>
      <p:ext uri="{BB962C8B-B14F-4D97-AF65-F5344CB8AC3E}">
        <p14:creationId xmlns:p14="http://schemas.microsoft.com/office/powerpoint/2010/main" val="11099656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616075"/>
          </a:xfrm>
        </p:spPr>
        <p:txBody>
          <a:bodyPr>
            <a:normAutofit/>
          </a:bodyPr>
          <a:lstStyle/>
          <a:p>
            <a:pPr algn="ctr"/>
            <a:r>
              <a:rPr lang="en-US" sz="4800" b="1" dirty="0"/>
              <a:t>German and Soviet Invasion of Poland </a:t>
            </a:r>
            <a:r>
              <a:rPr lang="pl-PL" sz="4800" b="1" dirty="0"/>
              <a:t>– </a:t>
            </a:r>
            <a:r>
              <a:rPr lang="en-US" sz="4800" b="1" dirty="0"/>
              <a:t>Outbreak of World War II</a:t>
            </a:r>
            <a:r>
              <a:rPr lang="pl-PL" sz="3200" b="1" dirty="0"/>
              <a:t> (</a:t>
            </a:r>
            <a:r>
              <a:rPr lang="pl-PL" sz="3200" b="1" dirty="0" err="1"/>
              <a:t>continued</a:t>
            </a:r>
            <a:r>
              <a:rPr lang="pl-PL" sz="3200" b="1" dirty="0"/>
              <a:t>)</a:t>
            </a:r>
            <a:endParaRPr lang="pl-PL" sz="4800" b="1" dirty="0"/>
          </a:p>
        </p:txBody>
      </p:sp>
      <p:sp>
        <p:nvSpPr>
          <p:cNvPr id="3" name="Content Placeholder 2"/>
          <p:cNvSpPr>
            <a:spLocks noGrp="1"/>
          </p:cNvSpPr>
          <p:nvPr>
            <p:ph idx="1"/>
          </p:nvPr>
        </p:nvSpPr>
        <p:spPr>
          <a:xfrm>
            <a:off x="863600" y="2304660"/>
            <a:ext cx="10515600" cy="4096139"/>
          </a:xfrm>
          <a:gradFill>
            <a:gsLst>
              <a:gs pos="0">
                <a:schemeClr val="accent1">
                  <a:lumMod val="5000"/>
                  <a:lumOff val="95000"/>
                </a:schemeClr>
              </a:gs>
              <a:gs pos="100000">
                <a:srgbClr val="FF0000"/>
              </a:gs>
            </a:gsLst>
            <a:lin ang="2700000" scaled="1"/>
          </a:gradFill>
          <a:ln>
            <a:noFill/>
          </a:ln>
        </p:spPr>
        <p:style>
          <a:lnRef idx="1">
            <a:schemeClr val="accent1"/>
          </a:lnRef>
          <a:fillRef idx="2">
            <a:schemeClr val="accent1"/>
          </a:fillRef>
          <a:effectRef idx="1">
            <a:schemeClr val="accent1"/>
          </a:effectRef>
          <a:fontRef idx="minor">
            <a:schemeClr val="dk1"/>
          </a:fontRef>
        </p:style>
        <p:txBody>
          <a:bodyPr anchor="ctr">
            <a:noAutofit/>
          </a:bodyPr>
          <a:lstStyle/>
          <a:p>
            <a:pPr marL="0" indent="0">
              <a:lnSpc>
                <a:spcPts val="4800"/>
              </a:lnSpc>
              <a:buNone/>
            </a:pPr>
            <a:r>
              <a:rPr lang="en-US" sz="4000" b="1" dirty="0"/>
              <a:t>The day of Germany's attack on Poland,</a:t>
            </a:r>
            <a:r>
              <a:rPr lang="pl-PL" sz="4000" b="1" dirty="0"/>
              <a:t> </a:t>
            </a:r>
            <a:r>
              <a:rPr lang="en-US" sz="4000" b="1" dirty="0"/>
              <a:t>September 1, 1939 is considered the beginning</a:t>
            </a:r>
            <a:r>
              <a:rPr lang="pl-PL" sz="4000" b="1" dirty="0"/>
              <a:t> of the </a:t>
            </a:r>
            <a:r>
              <a:rPr lang="en-US" sz="4000" b="1" dirty="0"/>
              <a:t>World War II.</a:t>
            </a:r>
            <a:r>
              <a:rPr lang="pl-PL" sz="4000" b="1" dirty="0"/>
              <a:t> </a:t>
            </a:r>
          </a:p>
          <a:p>
            <a:pPr marL="0" indent="0" algn="ctr">
              <a:buNone/>
            </a:pPr>
            <a:endParaRPr lang="pl-PL" sz="800" dirty="0"/>
          </a:p>
          <a:p>
            <a:pPr marL="0" indent="0">
              <a:buNone/>
            </a:pPr>
            <a:r>
              <a:rPr lang="en-US" sz="3600" dirty="0"/>
              <a:t>The United States enter</a:t>
            </a:r>
            <a:r>
              <a:rPr lang="pl-PL" sz="3600" dirty="0" err="1"/>
              <a:t>ed</a:t>
            </a:r>
            <a:r>
              <a:rPr lang="en-US" sz="3600" dirty="0"/>
              <a:t> World War II two years later, after Japan's attack on Pearl Harbor</a:t>
            </a:r>
            <a:r>
              <a:rPr lang="pl-PL" sz="3600" dirty="0"/>
              <a:t> on </a:t>
            </a:r>
            <a:r>
              <a:rPr lang="en-US" sz="3600" dirty="0"/>
              <a:t>December 7, 1941.</a:t>
            </a:r>
            <a:endParaRPr lang="pl-PL" sz="3600" dirty="0"/>
          </a:p>
        </p:txBody>
      </p:sp>
      <p:sp>
        <p:nvSpPr>
          <p:cNvPr id="5" name="Rectangle 2"/>
          <p:cNvSpPr>
            <a:spLocks noChangeArrowheads="1"/>
          </p:cNvSpPr>
          <p:nvPr/>
        </p:nvSpPr>
        <p:spPr bwMode="auto">
          <a:xfrm>
            <a:off x="0" y="-184666"/>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l-PL" altLang="pl-PL"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53729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encyclopedia.ushmm.org/images/large/be2f9699-bd22-47e0-8927-f7ae49ad41e0.gif"/>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10949" y="412976"/>
            <a:ext cx="9144000" cy="600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9842501" y="2074523"/>
            <a:ext cx="1676400" cy="2677656"/>
          </a:xfrm>
          <a:prstGeom prst="rect">
            <a:avLst/>
          </a:prstGeom>
          <a:noFill/>
        </p:spPr>
        <p:txBody>
          <a:bodyPr wrap="square" rtlCol="0" anchor="ctr">
            <a:spAutoFit/>
          </a:bodyPr>
          <a:lstStyle/>
          <a:p>
            <a:r>
              <a:rPr lang="en-US" sz="2400" dirty="0"/>
              <a:t>The </a:t>
            </a:r>
            <a:r>
              <a:rPr lang="pl-PL" sz="2400" dirty="0" err="1"/>
              <a:t>new</a:t>
            </a:r>
            <a:r>
              <a:rPr lang="pl-PL" sz="2400" dirty="0"/>
              <a:t> </a:t>
            </a:r>
            <a:r>
              <a:rPr lang="pl-PL" sz="2400" dirty="0" err="1"/>
              <a:t>partitioning</a:t>
            </a:r>
            <a:r>
              <a:rPr lang="pl-PL" sz="2400" dirty="0"/>
              <a:t> </a:t>
            </a:r>
            <a:r>
              <a:rPr lang="en-US" sz="2400" dirty="0"/>
              <a:t>of Poland between Germany</a:t>
            </a:r>
            <a:r>
              <a:rPr lang="pl-PL" sz="2400" dirty="0"/>
              <a:t> </a:t>
            </a:r>
            <a:r>
              <a:rPr lang="en-US" sz="2400" dirty="0"/>
              <a:t>and Soviet Russia</a:t>
            </a:r>
            <a:endParaRPr lang="pl-PL" sz="2400" dirty="0"/>
          </a:p>
        </p:txBody>
      </p:sp>
    </p:spTree>
    <p:extLst>
      <p:ext uri="{BB962C8B-B14F-4D97-AF65-F5344CB8AC3E}">
        <p14:creationId xmlns:p14="http://schemas.microsoft.com/office/powerpoint/2010/main" val="36539880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441904"/>
          </a:xfrm>
        </p:spPr>
        <p:txBody>
          <a:bodyPr>
            <a:normAutofit/>
          </a:bodyPr>
          <a:lstStyle/>
          <a:p>
            <a:pPr algn="ctr"/>
            <a:r>
              <a:rPr lang="pl-PL" sz="3600" b="1" dirty="0" err="1" smtClean="0"/>
              <a:t>Extermination</a:t>
            </a:r>
            <a:r>
              <a:rPr lang="pl-PL" sz="3600" b="1" dirty="0" smtClean="0"/>
              <a:t> of the Polish </a:t>
            </a:r>
            <a:r>
              <a:rPr lang="pl-PL" sz="3600" b="1" dirty="0" err="1" smtClean="0"/>
              <a:t>people</a:t>
            </a:r>
            <a:r>
              <a:rPr lang="pl-PL" sz="3600" b="1" dirty="0" smtClean="0"/>
              <a:t>: the </a:t>
            </a:r>
            <a:r>
              <a:rPr lang="pl-PL" sz="3600" b="1" dirty="0" err="1" smtClean="0"/>
              <a:t>primary</a:t>
            </a:r>
            <a:r>
              <a:rPr lang="pl-PL" sz="3600" b="1" dirty="0" smtClean="0"/>
              <a:t> </a:t>
            </a:r>
            <a:r>
              <a:rPr lang="pl-PL" sz="3600" b="1" dirty="0" err="1" smtClean="0"/>
              <a:t>purpose</a:t>
            </a:r>
            <a:r>
              <a:rPr lang="pl-PL" sz="3600" b="1" dirty="0" smtClean="0"/>
              <a:t> of the „</a:t>
            </a:r>
            <a:r>
              <a:rPr lang="en-US" sz="3600" b="1" dirty="0"/>
              <a:t>Treaty </a:t>
            </a:r>
            <a:r>
              <a:rPr lang="pl-PL" sz="3600" b="1" dirty="0"/>
              <a:t>of </a:t>
            </a:r>
            <a:r>
              <a:rPr lang="en-US" sz="3600" b="1" dirty="0"/>
              <a:t>Friendship</a:t>
            </a:r>
            <a:r>
              <a:rPr lang="pl-PL" sz="3600" b="1" dirty="0"/>
              <a:t>”</a:t>
            </a:r>
            <a:r>
              <a:rPr lang="en-US" sz="3600" b="1" dirty="0"/>
              <a:t> between the aggressors</a:t>
            </a:r>
            <a:endParaRPr lang="pl-PL" sz="3600" b="1" dirty="0"/>
          </a:p>
        </p:txBody>
      </p:sp>
      <p:sp>
        <p:nvSpPr>
          <p:cNvPr id="3" name="Content Placeholder 2"/>
          <p:cNvSpPr>
            <a:spLocks noGrp="1"/>
          </p:cNvSpPr>
          <p:nvPr>
            <p:ph idx="1"/>
          </p:nvPr>
        </p:nvSpPr>
        <p:spPr>
          <a:xfrm>
            <a:off x="838200" y="1807029"/>
            <a:ext cx="10515600" cy="4369934"/>
          </a:xfrm>
          <a:gradFill>
            <a:gsLst>
              <a:gs pos="0">
                <a:schemeClr val="accent1">
                  <a:lumMod val="5000"/>
                  <a:lumOff val="95000"/>
                </a:schemeClr>
              </a:gs>
              <a:gs pos="100000">
                <a:srgbClr val="FF0000"/>
              </a:gs>
            </a:gsLst>
            <a:lin ang="2700000" scaled="1"/>
          </a:gradFill>
          <a:ln>
            <a:noFill/>
          </a:ln>
        </p:spPr>
        <p:style>
          <a:lnRef idx="1">
            <a:schemeClr val="accent1"/>
          </a:lnRef>
          <a:fillRef idx="2">
            <a:schemeClr val="accent1"/>
          </a:fillRef>
          <a:effectRef idx="1">
            <a:schemeClr val="accent1"/>
          </a:effectRef>
          <a:fontRef idx="minor">
            <a:schemeClr val="dk1"/>
          </a:fontRef>
        </p:style>
        <p:txBody>
          <a:bodyPr anchor="ctr">
            <a:noAutofit/>
          </a:bodyPr>
          <a:lstStyle/>
          <a:p>
            <a:pPr marL="0" indent="0">
              <a:buNone/>
            </a:pPr>
            <a:r>
              <a:rPr lang="en-US" dirty="0"/>
              <a:t>After the </a:t>
            </a:r>
            <a:r>
              <a:rPr lang="pl-PL" dirty="0" err="1"/>
              <a:t>partitioning</a:t>
            </a:r>
            <a:r>
              <a:rPr lang="pl-PL" dirty="0"/>
              <a:t> </a:t>
            </a:r>
            <a:r>
              <a:rPr lang="en-US" dirty="0"/>
              <a:t>of Poland, Russia and Germany signed the "Treaty </a:t>
            </a:r>
            <a:r>
              <a:rPr lang="pl-PL" dirty="0"/>
              <a:t>of </a:t>
            </a:r>
            <a:r>
              <a:rPr lang="en-US" dirty="0"/>
              <a:t>Friendship" in which they undertook to cooperate closely in the liquidation of the Polish </a:t>
            </a:r>
            <a:r>
              <a:rPr lang="pl-PL" dirty="0" err="1"/>
              <a:t>people</a:t>
            </a:r>
            <a:r>
              <a:rPr lang="en-US" dirty="0"/>
              <a:t>.</a:t>
            </a:r>
            <a:endParaRPr lang="pl-PL" sz="2400" dirty="0"/>
          </a:p>
          <a:p>
            <a:pPr marL="0" indent="0">
              <a:buNone/>
            </a:pPr>
            <a:r>
              <a:rPr lang="en-US" sz="2400" dirty="0"/>
              <a:t>The Germans began the extermination of teachers, professors, </a:t>
            </a:r>
            <a:r>
              <a:rPr lang="pl-PL" sz="2400" dirty="0" err="1"/>
              <a:t>clergy</a:t>
            </a:r>
            <a:r>
              <a:rPr lang="pl-PL" sz="2400" dirty="0"/>
              <a:t>, </a:t>
            </a:r>
            <a:r>
              <a:rPr lang="en-US" sz="2400" dirty="0"/>
              <a:t>officials, </a:t>
            </a:r>
            <a:r>
              <a:rPr lang="pl-PL" sz="2400" dirty="0" err="1"/>
              <a:t>physicians</a:t>
            </a:r>
            <a:r>
              <a:rPr lang="pl-PL" sz="2400" dirty="0"/>
              <a:t> </a:t>
            </a:r>
            <a:r>
              <a:rPr lang="en-US" sz="2400" dirty="0"/>
              <a:t>- that is, the most educated part of society, the patriotic elite, in order to prevent the rebirth of the Polish state and the organization of </a:t>
            </a:r>
            <a:r>
              <a:rPr lang="pl-PL" sz="2400" dirty="0"/>
              <a:t>a </a:t>
            </a:r>
            <a:r>
              <a:rPr lang="en-US" sz="2400" dirty="0"/>
              <a:t>resistance movement</a:t>
            </a:r>
            <a:r>
              <a:rPr lang="en-US" sz="2400" dirty="0" smtClean="0"/>
              <a:t>.</a:t>
            </a:r>
            <a:endParaRPr lang="pl-PL" sz="2400" dirty="0" smtClean="0"/>
          </a:p>
          <a:p>
            <a:pPr marL="0" indent="0">
              <a:buNone/>
            </a:pPr>
            <a:r>
              <a:rPr lang="en-US" sz="2400" dirty="0" smtClean="0"/>
              <a:t>They </a:t>
            </a:r>
            <a:r>
              <a:rPr lang="en-US" sz="2400" dirty="0"/>
              <a:t>arrested selected people, who</a:t>
            </a:r>
            <a:r>
              <a:rPr lang="pl-PL" sz="2400" dirty="0"/>
              <a:t>m</a:t>
            </a:r>
            <a:r>
              <a:rPr lang="en-US" sz="2400" dirty="0"/>
              <a:t> </a:t>
            </a:r>
            <a:r>
              <a:rPr lang="pl-PL" sz="2400" dirty="0" err="1"/>
              <a:t>they</a:t>
            </a:r>
            <a:r>
              <a:rPr lang="pl-PL" sz="2400" dirty="0"/>
              <a:t> </a:t>
            </a:r>
            <a:r>
              <a:rPr lang="en-US" sz="2400" dirty="0"/>
              <a:t>tortured during interrogations or immediately </a:t>
            </a:r>
            <a:r>
              <a:rPr lang="pl-PL" sz="2400" dirty="0" err="1"/>
              <a:t>sent</a:t>
            </a:r>
            <a:r>
              <a:rPr lang="pl-PL" sz="2400" dirty="0"/>
              <a:t> </a:t>
            </a:r>
            <a:r>
              <a:rPr lang="en-US" sz="2400" dirty="0"/>
              <a:t>to concentration camps, where most of them died </a:t>
            </a:r>
            <a:r>
              <a:rPr lang="pl-PL" sz="2400" dirty="0"/>
              <a:t>in </a:t>
            </a:r>
            <a:r>
              <a:rPr lang="en-US" sz="2400" dirty="0"/>
              <a:t>a few months </a:t>
            </a:r>
            <a:r>
              <a:rPr lang="pl-PL" sz="2400" dirty="0" err="1"/>
              <a:t>due</a:t>
            </a:r>
            <a:r>
              <a:rPr lang="pl-PL" sz="2400" dirty="0"/>
              <a:t> to </a:t>
            </a:r>
            <a:r>
              <a:rPr lang="en-US" sz="2400" dirty="0"/>
              <a:t>starvation</a:t>
            </a:r>
            <a:r>
              <a:rPr lang="pl-PL" sz="2400" dirty="0"/>
              <a:t>, </a:t>
            </a:r>
            <a:r>
              <a:rPr lang="pl-PL" sz="2400" dirty="0" err="1"/>
              <a:t>illness</a:t>
            </a:r>
            <a:r>
              <a:rPr lang="en-US" sz="2400" dirty="0"/>
              <a:t> </a:t>
            </a:r>
            <a:r>
              <a:rPr lang="pl-PL" sz="2400" dirty="0" err="1"/>
              <a:t>or</a:t>
            </a:r>
            <a:r>
              <a:rPr lang="pl-PL" sz="2400" dirty="0"/>
              <a:t> </a:t>
            </a:r>
            <a:r>
              <a:rPr lang="en-US" sz="2400" dirty="0"/>
              <a:t>excessive forced </a:t>
            </a:r>
            <a:r>
              <a:rPr lang="pl-PL" sz="2400" dirty="0" err="1"/>
              <a:t>labor</a:t>
            </a:r>
            <a:r>
              <a:rPr lang="en-US" sz="2400" dirty="0" smtClean="0"/>
              <a:t>.</a:t>
            </a:r>
            <a:endParaRPr lang="pl-PL" sz="2400" dirty="0" smtClean="0"/>
          </a:p>
          <a:p>
            <a:pPr marL="0" indent="0">
              <a:buNone/>
            </a:pPr>
            <a:r>
              <a:rPr lang="pl-PL" sz="2400" b="1" dirty="0"/>
              <a:t>The </a:t>
            </a:r>
            <a:r>
              <a:rPr lang="en-US" sz="2400" b="1" dirty="0"/>
              <a:t>Auschwitz </a:t>
            </a:r>
            <a:r>
              <a:rPr lang="pl-PL" sz="2400" b="1" dirty="0" err="1"/>
              <a:t>concentration</a:t>
            </a:r>
            <a:r>
              <a:rPr lang="pl-PL" sz="2400" b="1" dirty="0"/>
              <a:t> </a:t>
            </a:r>
            <a:r>
              <a:rPr lang="pl-PL" sz="2400" b="1" dirty="0" err="1"/>
              <a:t>camp</a:t>
            </a:r>
            <a:r>
              <a:rPr lang="pl-PL" sz="2400" b="1" dirty="0"/>
              <a:t> was </a:t>
            </a:r>
            <a:r>
              <a:rPr lang="pl-PL" sz="2400" b="1" dirty="0" err="1"/>
              <a:t>created</a:t>
            </a:r>
            <a:r>
              <a:rPr lang="pl-PL" sz="2400" b="1" dirty="0"/>
              <a:t> </a:t>
            </a:r>
            <a:r>
              <a:rPr lang="pl-PL" sz="2400" b="1" dirty="0" err="1"/>
              <a:t>solely</a:t>
            </a:r>
            <a:r>
              <a:rPr lang="pl-PL" sz="2400" b="1" dirty="0"/>
              <a:t> for </a:t>
            </a:r>
            <a:r>
              <a:rPr lang="en-US" sz="2400" b="1" dirty="0"/>
              <a:t>Pol</a:t>
            </a:r>
            <a:r>
              <a:rPr lang="pl-PL" sz="2400" b="1" dirty="0"/>
              <a:t>es </a:t>
            </a:r>
            <a:r>
              <a:rPr lang="pl-PL" sz="2400" b="1" dirty="0" err="1"/>
              <a:t>at</a:t>
            </a:r>
            <a:r>
              <a:rPr lang="pl-PL" sz="2400" b="1" dirty="0"/>
              <a:t> </a:t>
            </a:r>
            <a:r>
              <a:rPr lang="pl-PL" sz="2400" b="1" dirty="0" err="1"/>
              <a:t>first</a:t>
            </a:r>
            <a:r>
              <a:rPr lang="pl-PL" sz="2400" b="1" dirty="0" smtClean="0"/>
              <a:t>.</a:t>
            </a:r>
            <a:endParaRPr lang="pl-PL" sz="2400" dirty="0"/>
          </a:p>
        </p:txBody>
      </p:sp>
      <p:sp>
        <p:nvSpPr>
          <p:cNvPr id="5" name="Rectangle 2"/>
          <p:cNvSpPr>
            <a:spLocks noChangeArrowheads="1"/>
          </p:cNvSpPr>
          <p:nvPr/>
        </p:nvSpPr>
        <p:spPr bwMode="auto">
          <a:xfrm>
            <a:off x="0" y="-184666"/>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l-PL" altLang="pl-PL"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13218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616075"/>
          </a:xfrm>
        </p:spPr>
        <p:txBody>
          <a:bodyPr>
            <a:normAutofit/>
          </a:bodyPr>
          <a:lstStyle/>
          <a:p>
            <a:pPr algn="ctr"/>
            <a:r>
              <a:rPr lang="pl-PL" b="1" dirty="0">
                <a:solidFill>
                  <a:prstClr val="black"/>
                </a:solidFill>
              </a:rPr>
              <a:t>„</a:t>
            </a:r>
            <a:r>
              <a:rPr lang="en-US" b="1" dirty="0">
                <a:solidFill>
                  <a:prstClr val="black"/>
                </a:solidFill>
              </a:rPr>
              <a:t>Treaty </a:t>
            </a:r>
            <a:r>
              <a:rPr lang="pl-PL" b="1" dirty="0">
                <a:solidFill>
                  <a:prstClr val="black"/>
                </a:solidFill>
              </a:rPr>
              <a:t>of </a:t>
            </a:r>
            <a:r>
              <a:rPr lang="en-US" b="1" dirty="0">
                <a:solidFill>
                  <a:prstClr val="black"/>
                </a:solidFill>
              </a:rPr>
              <a:t>Friendship</a:t>
            </a:r>
            <a:r>
              <a:rPr lang="pl-PL" b="1" dirty="0">
                <a:solidFill>
                  <a:prstClr val="black"/>
                </a:solidFill>
              </a:rPr>
              <a:t>”</a:t>
            </a:r>
            <a:r>
              <a:rPr lang="en-US" b="1" dirty="0">
                <a:solidFill>
                  <a:prstClr val="black"/>
                </a:solidFill>
              </a:rPr>
              <a:t> between the aggressors</a:t>
            </a:r>
            <a:r>
              <a:rPr lang="pl-PL" b="1" dirty="0">
                <a:solidFill>
                  <a:prstClr val="black"/>
                </a:solidFill>
              </a:rPr>
              <a:t> </a:t>
            </a:r>
            <a:r>
              <a:rPr lang="pl-PL" sz="2800" b="1" dirty="0">
                <a:solidFill>
                  <a:prstClr val="black"/>
                </a:solidFill>
              </a:rPr>
              <a:t>(</a:t>
            </a:r>
            <a:r>
              <a:rPr lang="pl-PL" sz="2800" b="1" dirty="0" err="1">
                <a:solidFill>
                  <a:prstClr val="black"/>
                </a:solidFill>
              </a:rPr>
              <a:t>continued</a:t>
            </a:r>
            <a:r>
              <a:rPr lang="pl-PL" sz="2800" b="1" dirty="0">
                <a:solidFill>
                  <a:prstClr val="black"/>
                </a:solidFill>
              </a:rPr>
              <a:t>)</a:t>
            </a:r>
            <a:endParaRPr lang="pl-PL" sz="4800" b="1" dirty="0"/>
          </a:p>
        </p:txBody>
      </p:sp>
      <p:sp>
        <p:nvSpPr>
          <p:cNvPr id="3" name="Content Placeholder 2"/>
          <p:cNvSpPr>
            <a:spLocks noGrp="1"/>
          </p:cNvSpPr>
          <p:nvPr>
            <p:ph idx="1"/>
          </p:nvPr>
        </p:nvSpPr>
        <p:spPr>
          <a:xfrm>
            <a:off x="838200" y="1828800"/>
            <a:ext cx="10515600" cy="4381500"/>
          </a:xfrm>
          <a:gradFill>
            <a:gsLst>
              <a:gs pos="0">
                <a:schemeClr val="accent1">
                  <a:lumMod val="5000"/>
                  <a:lumOff val="95000"/>
                </a:schemeClr>
              </a:gs>
              <a:gs pos="100000">
                <a:srgbClr val="FF0000"/>
              </a:gs>
            </a:gsLst>
            <a:lin ang="2700000" scaled="1"/>
          </a:gradFill>
          <a:ln>
            <a:noFill/>
          </a:ln>
        </p:spPr>
        <p:style>
          <a:lnRef idx="1">
            <a:schemeClr val="accent1"/>
          </a:lnRef>
          <a:fillRef idx="2">
            <a:schemeClr val="accent1"/>
          </a:fillRef>
          <a:effectRef idx="1">
            <a:schemeClr val="accent1"/>
          </a:effectRef>
          <a:fontRef idx="minor">
            <a:schemeClr val="dk1"/>
          </a:fontRef>
        </p:style>
        <p:txBody>
          <a:bodyPr anchor="ctr">
            <a:noAutofit/>
          </a:bodyPr>
          <a:lstStyle/>
          <a:p>
            <a:pPr marL="0" indent="0">
              <a:buNone/>
            </a:pPr>
            <a:r>
              <a:rPr lang="en-US" sz="3200" dirty="0"/>
              <a:t>The Germans </a:t>
            </a:r>
            <a:r>
              <a:rPr lang="pl-PL" sz="3200" dirty="0" err="1" smtClean="0"/>
              <a:t>also</a:t>
            </a:r>
            <a:r>
              <a:rPr lang="pl-PL" sz="3200" dirty="0" smtClean="0"/>
              <a:t> </a:t>
            </a:r>
            <a:r>
              <a:rPr lang="en-US" sz="3200" dirty="0" smtClean="0"/>
              <a:t>organized </a:t>
            </a:r>
            <a:r>
              <a:rPr lang="en-US" sz="3200" dirty="0"/>
              <a:t>round-ups (manhunts) in the streets and performed public executions to intimidate and terrorize society. </a:t>
            </a:r>
            <a:r>
              <a:rPr lang="pl-PL" sz="3200" dirty="0"/>
              <a:t> </a:t>
            </a:r>
            <a:r>
              <a:rPr lang="en-US" sz="3200" dirty="0"/>
              <a:t>Thousands of people, whole families, including children, were transported to Germany for slave labor.</a:t>
            </a:r>
            <a:endParaRPr lang="pl-PL" sz="3200" dirty="0"/>
          </a:p>
          <a:p>
            <a:pPr marL="0" indent="0">
              <a:buNone/>
            </a:pPr>
            <a:r>
              <a:rPr lang="en-US" sz="3200" dirty="0"/>
              <a:t>The </a:t>
            </a:r>
            <a:r>
              <a:rPr lang="pl-PL" sz="3200" dirty="0" err="1" smtClean="0"/>
              <a:t>Soviets</a:t>
            </a:r>
            <a:r>
              <a:rPr lang="pl-PL" sz="3200" dirty="0" smtClean="0"/>
              <a:t> </a:t>
            </a:r>
            <a:r>
              <a:rPr lang="en-US" sz="3200" dirty="0" smtClean="0"/>
              <a:t>had </a:t>
            </a:r>
            <a:r>
              <a:rPr lang="en-US" sz="3200" dirty="0"/>
              <a:t>their own methods of destroying the Polish </a:t>
            </a:r>
            <a:r>
              <a:rPr lang="pl-PL" sz="3200" dirty="0" err="1"/>
              <a:t>people</a:t>
            </a:r>
            <a:r>
              <a:rPr lang="pl-PL" sz="3200" dirty="0"/>
              <a:t> </a:t>
            </a:r>
            <a:r>
              <a:rPr lang="en-US" sz="3200" dirty="0"/>
              <a:t>in the territories they </a:t>
            </a:r>
            <a:r>
              <a:rPr lang="pl-PL" sz="3200" dirty="0" err="1"/>
              <a:t>occupied</a:t>
            </a:r>
            <a:r>
              <a:rPr lang="en-US" sz="3200" dirty="0"/>
              <a:t>:</a:t>
            </a:r>
            <a:endParaRPr lang="pl-PL" sz="3200" dirty="0"/>
          </a:p>
          <a:p>
            <a:pPr marL="0" indent="0">
              <a:buNone/>
            </a:pPr>
            <a:r>
              <a:rPr lang="en-US" sz="3200" b="1" dirty="0"/>
              <a:t>they secretly carried out mass executions and </a:t>
            </a:r>
            <a:r>
              <a:rPr lang="pl-PL" sz="3200" b="1" dirty="0" err="1"/>
              <a:t>deported</a:t>
            </a:r>
            <a:r>
              <a:rPr lang="pl-PL" sz="3200" b="1" dirty="0"/>
              <a:t> </a:t>
            </a:r>
            <a:r>
              <a:rPr lang="en-US" sz="3200" b="1" dirty="0"/>
              <a:t>Poles to Siberia.</a:t>
            </a:r>
            <a:endParaRPr lang="pl-PL" sz="3200" dirty="0"/>
          </a:p>
        </p:txBody>
      </p:sp>
      <p:sp>
        <p:nvSpPr>
          <p:cNvPr id="5" name="Rectangle 2"/>
          <p:cNvSpPr>
            <a:spLocks noChangeArrowheads="1"/>
          </p:cNvSpPr>
          <p:nvPr/>
        </p:nvSpPr>
        <p:spPr bwMode="auto">
          <a:xfrm>
            <a:off x="0" y="-184666"/>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l-PL" altLang="pl-PL"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56019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10384"/>
          </a:xfrm>
        </p:spPr>
        <p:txBody>
          <a:bodyPr/>
          <a:lstStyle/>
          <a:p>
            <a:pPr algn="ctr"/>
            <a:r>
              <a:rPr lang="pl-PL" b="1" dirty="0"/>
              <a:t>Katyń</a:t>
            </a:r>
          </a:p>
        </p:txBody>
      </p:sp>
      <p:sp>
        <p:nvSpPr>
          <p:cNvPr id="3" name="Content Placeholder 2"/>
          <p:cNvSpPr>
            <a:spLocks noGrp="1"/>
          </p:cNvSpPr>
          <p:nvPr>
            <p:ph idx="1"/>
          </p:nvPr>
        </p:nvSpPr>
        <p:spPr>
          <a:xfrm>
            <a:off x="838200" y="1475509"/>
            <a:ext cx="10515600" cy="4701454"/>
          </a:xfrm>
          <a:gradFill>
            <a:gsLst>
              <a:gs pos="0">
                <a:schemeClr val="accent1">
                  <a:lumMod val="5000"/>
                  <a:lumOff val="95000"/>
                </a:schemeClr>
              </a:gs>
              <a:gs pos="100000">
                <a:srgbClr val="FF0000"/>
              </a:gs>
            </a:gsLst>
            <a:lin ang="2700000" scaled="1"/>
          </a:gradFill>
          <a:ln>
            <a:noFill/>
          </a:ln>
        </p:spPr>
        <p:style>
          <a:lnRef idx="1">
            <a:schemeClr val="accent1"/>
          </a:lnRef>
          <a:fillRef idx="2">
            <a:schemeClr val="accent1"/>
          </a:fillRef>
          <a:effectRef idx="1">
            <a:schemeClr val="accent1"/>
          </a:effectRef>
          <a:fontRef idx="minor">
            <a:schemeClr val="dk1"/>
          </a:fontRef>
        </p:style>
        <p:txBody>
          <a:bodyPr anchor="ctr">
            <a:normAutofit/>
          </a:bodyPr>
          <a:lstStyle/>
          <a:p>
            <a:r>
              <a:rPr lang="en-US" sz="3200" dirty="0"/>
              <a:t>Have </a:t>
            </a:r>
            <a:r>
              <a:rPr lang="en-US" sz="3200" dirty="0" smtClean="0"/>
              <a:t>you </a:t>
            </a:r>
            <a:r>
              <a:rPr lang="en-US" sz="3200" dirty="0"/>
              <a:t>heard the name </a:t>
            </a:r>
            <a:r>
              <a:rPr lang="en-US" sz="3200" dirty="0" smtClean="0"/>
              <a:t>Katyn?</a:t>
            </a:r>
            <a:endParaRPr lang="en-US" sz="3200" dirty="0"/>
          </a:p>
          <a:p>
            <a:r>
              <a:rPr lang="en-US" sz="3200" dirty="0"/>
              <a:t>Do you know where Katyn </a:t>
            </a:r>
            <a:r>
              <a:rPr lang="en-US" sz="3200" dirty="0">
                <a:solidFill>
                  <a:schemeClr val="tx1"/>
                </a:solidFill>
              </a:rPr>
              <a:t>is</a:t>
            </a:r>
            <a:r>
              <a:rPr lang="en-US" sz="3200" dirty="0">
                <a:solidFill>
                  <a:srgbClr val="FF0000"/>
                </a:solidFill>
              </a:rPr>
              <a:t> </a:t>
            </a:r>
            <a:r>
              <a:rPr lang="en-US" sz="3200" dirty="0"/>
              <a:t>located?</a:t>
            </a:r>
            <a:endParaRPr lang="pl-PL" sz="3200" dirty="0"/>
          </a:p>
          <a:p>
            <a:r>
              <a:rPr lang="pl-PL" sz="3200" dirty="0" err="1"/>
              <a:t>What</a:t>
            </a:r>
            <a:r>
              <a:rPr lang="pl-PL" sz="3200" dirty="0"/>
              <a:t> </a:t>
            </a:r>
            <a:r>
              <a:rPr lang="pl-PL" sz="3200" dirty="0" err="1"/>
              <a:t>happened</a:t>
            </a:r>
            <a:r>
              <a:rPr lang="pl-PL" sz="3200" dirty="0"/>
              <a:t> in Katyn?  </a:t>
            </a:r>
            <a:r>
              <a:rPr lang="pl-PL" sz="3200" dirty="0" err="1"/>
              <a:t>When</a:t>
            </a:r>
            <a:r>
              <a:rPr lang="pl-PL" sz="3200" dirty="0"/>
              <a:t>?</a:t>
            </a:r>
            <a:endParaRPr lang="en-US" sz="3200" dirty="0"/>
          </a:p>
          <a:p>
            <a:r>
              <a:rPr lang="en-US" sz="3200" dirty="0"/>
              <a:t>What </a:t>
            </a:r>
            <a:r>
              <a:rPr lang="pl-PL" sz="3200" dirty="0" err="1"/>
              <a:t>doe</a:t>
            </a:r>
            <a:r>
              <a:rPr lang="en-US" sz="3200" dirty="0"/>
              <a:t>s </a:t>
            </a:r>
            <a:r>
              <a:rPr lang="pl-PL" sz="3200" dirty="0"/>
              <a:t>th</a:t>
            </a:r>
            <a:r>
              <a:rPr lang="en-US" sz="3200" dirty="0"/>
              <a:t>e</a:t>
            </a:r>
            <a:r>
              <a:rPr lang="pl-PL" sz="3200" dirty="0"/>
              <a:t> </a:t>
            </a:r>
            <a:r>
              <a:rPr lang="pl-PL" sz="3200" dirty="0" err="1"/>
              <a:t>name</a:t>
            </a:r>
            <a:r>
              <a:rPr lang="pl-PL" sz="3200" dirty="0"/>
              <a:t> </a:t>
            </a:r>
            <a:r>
              <a:rPr lang="en-US" sz="3200" dirty="0"/>
              <a:t>“Katyn</a:t>
            </a:r>
            <a:r>
              <a:rPr lang="pl-PL" sz="3200" dirty="0"/>
              <a:t>”</a:t>
            </a:r>
            <a:r>
              <a:rPr lang="en-US" sz="3200" dirty="0"/>
              <a:t> </a:t>
            </a:r>
            <a:r>
              <a:rPr lang="pl-PL" sz="3200" dirty="0" err="1"/>
              <a:t>connotate</a:t>
            </a:r>
            <a:r>
              <a:rPr lang="pl-PL" sz="3200" dirty="0"/>
              <a:t> </a:t>
            </a:r>
            <a:r>
              <a:rPr lang="en-US" sz="3200" dirty="0"/>
              <a:t>for Poles?</a:t>
            </a:r>
            <a:endParaRPr lang="pl-PL" sz="3200" dirty="0"/>
          </a:p>
          <a:p>
            <a:r>
              <a:rPr lang="en-US" sz="3200" dirty="0"/>
              <a:t>Have you heard about any Katyn monuments</a:t>
            </a:r>
            <a:r>
              <a:rPr lang="pl-PL" sz="3200" dirty="0"/>
              <a:t>, </a:t>
            </a:r>
            <a:r>
              <a:rPr lang="en-US" sz="3200" dirty="0"/>
              <a:t>or seen </a:t>
            </a:r>
            <a:r>
              <a:rPr lang="pl-PL" sz="3200" dirty="0" err="1"/>
              <a:t>any</a:t>
            </a:r>
            <a:r>
              <a:rPr lang="en-US" sz="3200" dirty="0"/>
              <a:t>?</a:t>
            </a:r>
            <a:endParaRPr lang="pl-PL" sz="3200" dirty="0"/>
          </a:p>
        </p:txBody>
      </p:sp>
    </p:spTree>
    <p:extLst>
      <p:ext uri="{BB962C8B-B14F-4D97-AF65-F5344CB8AC3E}">
        <p14:creationId xmlns:p14="http://schemas.microsoft.com/office/powerpoint/2010/main" val="2899608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425575"/>
          </a:xfrm>
        </p:spPr>
        <p:txBody>
          <a:bodyPr>
            <a:normAutofit/>
          </a:bodyPr>
          <a:lstStyle/>
          <a:p>
            <a:pPr algn="ctr"/>
            <a:r>
              <a:rPr lang="en-US" b="1" dirty="0"/>
              <a:t>Murdering prisoners</a:t>
            </a:r>
            <a:r>
              <a:rPr lang="pl-PL" b="1" dirty="0"/>
              <a:t>-</a:t>
            </a:r>
            <a:r>
              <a:rPr lang="en-US" b="1" dirty="0"/>
              <a:t>of</a:t>
            </a:r>
            <a:r>
              <a:rPr lang="pl-PL" b="1" dirty="0"/>
              <a:t>-</a:t>
            </a:r>
            <a:r>
              <a:rPr lang="en-US" b="1" dirty="0"/>
              <a:t>war and prominent civilians at Katyn… and other places</a:t>
            </a:r>
            <a:endParaRPr lang="pl-PL" b="1" dirty="0"/>
          </a:p>
        </p:txBody>
      </p:sp>
      <p:sp>
        <p:nvSpPr>
          <p:cNvPr id="3" name="Content Placeholder 2"/>
          <p:cNvSpPr>
            <a:spLocks noGrp="1"/>
          </p:cNvSpPr>
          <p:nvPr>
            <p:ph idx="1"/>
          </p:nvPr>
        </p:nvSpPr>
        <p:spPr>
          <a:xfrm>
            <a:off x="838200" y="1943101"/>
            <a:ext cx="10515600" cy="4229099"/>
          </a:xfrm>
          <a:gradFill>
            <a:gsLst>
              <a:gs pos="0">
                <a:schemeClr val="accent1">
                  <a:lumMod val="5000"/>
                  <a:lumOff val="95000"/>
                </a:schemeClr>
              </a:gs>
              <a:gs pos="100000">
                <a:srgbClr val="FF0000"/>
              </a:gs>
            </a:gsLst>
            <a:lin ang="2700000" scaled="1"/>
          </a:gradFill>
          <a:ln>
            <a:noFill/>
          </a:ln>
        </p:spPr>
        <p:style>
          <a:lnRef idx="1">
            <a:schemeClr val="accent1"/>
          </a:lnRef>
          <a:fillRef idx="2">
            <a:schemeClr val="accent1"/>
          </a:fillRef>
          <a:effectRef idx="1">
            <a:schemeClr val="accent1"/>
          </a:effectRef>
          <a:fontRef idx="minor">
            <a:schemeClr val="dk1"/>
          </a:fontRef>
        </p:style>
        <p:txBody>
          <a:bodyPr anchor="ctr">
            <a:normAutofit fontScale="85000" lnSpcReduction="20000"/>
          </a:bodyPr>
          <a:lstStyle/>
          <a:p>
            <a:pPr marL="0" indent="0">
              <a:lnSpc>
                <a:spcPct val="110000"/>
              </a:lnSpc>
              <a:buNone/>
            </a:pPr>
            <a:r>
              <a:rPr lang="en-US" sz="3200" dirty="0"/>
              <a:t>One of the </a:t>
            </a:r>
            <a:r>
              <a:rPr lang="pl-PL" sz="3200" dirty="0"/>
              <a:t>top </a:t>
            </a:r>
            <a:r>
              <a:rPr lang="en-US" sz="3200" dirty="0"/>
              <a:t>Soviet goals was the extermination of Polish army officers</a:t>
            </a:r>
            <a:r>
              <a:rPr lang="pl-PL" sz="3200" dirty="0"/>
              <a:t> </a:t>
            </a:r>
            <a:r>
              <a:rPr lang="en-US" sz="3200" dirty="0"/>
              <a:t>and anyone the Soviets considered influential to the societal integrity of Poland and to Polish national identity.  In April and May </a:t>
            </a:r>
            <a:r>
              <a:rPr lang="pl-PL" sz="3200" dirty="0"/>
              <a:t>of </a:t>
            </a:r>
            <a:r>
              <a:rPr lang="en-US" sz="3200" dirty="0"/>
              <a:t>1940, the </a:t>
            </a:r>
            <a:r>
              <a:rPr lang="pl-PL" sz="3200" dirty="0" err="1"/>
              <a:t>Soviets</a:t>
            </a:r>
            <a:r>
              <a:rPr lang="pl-PL" sz="3200" dirty="0"/>
              <a:t> </a:t>
            </a:r>
            <a:r>
              <a:rPr lang="en-US" sz="3200" dirty="0"/>
              <a:t>killed 22,000 people in several places in Russia</a:t>
            </a:r>
            <a:r>
              <a:rPr lang="pl-PL" sz="3200" dirty="0"/>
              <a:t>, </a:t>
            </a:r>
            <a:r>
              <a:rPr lang="en-US" sz="3200" dirty="0"/>
              <a:t>with a shot in the back of the head. </a:t>
            </a:r>
            <a:r>
              <a:rPr lang="pl-PL" sz="3200" dirty="0"/>
              <a:t> </a:t>
            </a:r>
            <a:r>
              <a:rPr lang="en-US" sz="3200" b="1" dirty="0"/>
              <a:t>Only one such place was discovered 3 years after the crime</a:t>
            </a:r>
            <a:r>
              <a:rPr lang="en-US" sz="3200" dirty="0"/>
              <a:t> (near the village of Katyń, near Smolensk</a:t>
            </a:r>
            <a:r>
              <a:rPr lang="pl-PL" sz="3200" dirty="0"/>
              <a:t>, in </a:t>
            </a:r>
            <a:r>
              <a:rPr lang="pl-PL" sz="3200" dirty="0" err="1"/>
              <a:t>present</a:t>
            </a:r>
            <a:r>
              <a:rPr lang="pl-PL" sz="3200" dirty="0"/>
              <a:t> </a:t>
            </a:r>
            <a:r>
              <a:rPr lang="pl-PL" sz="3200" dirty="0" err="1"/>
              <a:t>day</a:t>
            </a:r>
            <a:r>
              <a:rPr lang="pl-PL" sz="3200" dirty="0"/>
              <a:t> Russia</a:t>
            </a:r>
            <a:r>
              <a:rPr lang="en-US" sz="3200" dirty="0"/>
              <a:t>) and became known to the world as the place where the </a:t>
            </a:r>
            <a:r>
              <a:rPr lang="en-US" sz="3200" b="1" dirty="0"/>
              <a:t>Katyn </a:t>
            </a:r>
            <a:r>
              <a:rPr lang="pl-PL" sz="3200" b="1" dirty="0" err="1"/>
              <a:t>Crime</a:t>
            </a:r>
            <a:r>
              <a:rPr lang="pl-PL" sz="3200" b="1" dirty="0"/>
              <a:t> </a:t>
            </a:r>
            <a:r>
              <a:rPr lang="pl-PL" sz="3200" dirty="0" err="1"/>
              <a:t>had</a:t>
            </a:r>
            <a:r>
              <a:rPr lang="pl-PL" sz="3200" dirty="0"/>
              <a:t> </a:t>
            </a:r>
            <a:r>
              <a:rPr lang="pl-PL" sz="3200" dirty="0" err="1"/>
              <a:t>been</a:t>
            </a:r>
            <a:r>
              <a:rPr lang="pl-PL" sz="3200" dirty="0"/>
              <a:t> </a:t>
            </a:r>
            <a:r>
              <a:rPr lang="en-US" sz="3200" dirty="0"/>
              <a:t>committed. </a:t>
            </a:r>
            <a:r>
              <a:rPr lang="pl-PL" sz="3200" dirty="0"/>
              <a:t> </a:t>
            </a:r>
          </a:p>
          <a:p>
            <a:pPr marL="0" indent="0">
              <a:lnSpc>
                <a:spcPct val="110000"/>
              </a:lnSpc>
              <a:buNone/>
            </a:pPr>
            <a:r>
              <a:rPr lang="en-US" sz="3200" dirty="0"/>
              <a:t>Other locations were identified only after the collapse of the Soviet Union, and some have not been identified to this day.</a:t>
            </a:r>
            <a:r>
              <a:rPr lang="pl-PL" sz="3200" dirty="0"/>
              <a:t>.  </a:t>
            </a:r>
          </a:p>
        </p:txBody>
      </p:sp>
      <p:sp>
        <p:nvSpPr>
          <p:cNvPr id="5" name="Rectangle 2"/>
          <p:cNvSpPr>
            <a:spLocks noChangeArrowheads="1"/>
          </p:cNvSpPr>
          <p:nvPr/>
        </p:nvSpPr>
        <p:spPr bwMode="auto">
          <a:xfrm>
            <a:off x="0" y="-184666"/>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l-PL" altLang="pl-PL"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423940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616075"/>
          </a:xfrm>
        </p:spPr>
        <p:txBody>
          <a:bodyPr>
            <a:normAutofit/>
          </a:bodyPr>
          <a:lstStyle/>
          <a:p>
            <a:pPr algn="ctr"/>
            <a:r>
              <a:rPr lang="en-US" b="1" dirty="0"/>
              <a:t>Murdering prisoners</a:t>
            </a:r>
            <a:r>
              <a:rPr lang="pl-PL" b="1" dirty="0"/>
              <a:t>-</a:t>
            </a:r>
            <a:r>
              <a:rPr lang="en-US" b="1" dirty="0"/>
              <a:t>of</a:t>
            </a:r>
            <a:r>
              <a:rPr lang="pl-PL" b="1" dirty="0"/>
              <a:t>-</a:t>
            </a:r>
            <a:r>
              <a:rPr lang="en-US" b="1" dirty="0"/>
              <a:t>war and prominent civilians at Katyn and other places</a:t>
            </a:r>
            <a:r>
              <a:rPr lang="pl-PL" b="1" dirty="0"/>
              <a:t> </a:t>
            </a:r>
            <a:r>
              <a:rPr lang="pl-PL" sz="3200" dirty="0">
                <a:solidFill>
                  <a:prstClr val="black"/>
                </a:solidFill>
              </a:rPr>
              <a:t>(</a:t>
            </a:r>
            <a:r>
              <a:rPr lang="pl-PL" sz="3200" dirty="0" err="1">
                <a:solidFill>
                  <a:prstClr val="black"/>
                </a:solidFill>
              </a:rPr>
              <a:t>continued</a:t>
            </a:r>
            <a:r>
              <a:rPr lang="pl-PL" sz="3200" dirty="0">
                <a:solidFill>
                  <a:prstClr val="black"/>
                </a:solidFill>
              </a:rPr>
              <a:t>)</a:t>
            </a:r>
            <a:endParaRPr lang="pl-PL" dirty="0"/>
          </a:p>
        </p:txBody>
      </p:sp>
      <p:sp>
        <p:nvSpPr>
          <p:cNvPr id="3" name="Content Placeholder 2"/>
          <p:cNvSpPr>
            <a:spLocks noGrp="1"/>
          </p:cNvSpPr>
          <p:nvPr>
            <p:ph idx="1"/>
          </p:nvPr>
        </p:nvSpPr>
        <p:spPr>
          <a:xfrm>
            <a:off x="838200" y="2082800"/>
            <a:ext cx="10515600" cy="4299339"/>
          </a:xfrm>
          <a:gradFill>
            <a:gsLst>
              <a:gs pos="0">
                <a:schemeClr val="accent1">
                  <a:lumMod val="5000"/>
                  <a:lumOff val="95000"/>
                </a:schemeClr>
              </a:gs>
              <a:gs pos="100000">
                <a:srgbClr val="FF0000"/>
              </a:gs>
            </a:gsLst>
            <a:lin ang="2700000" scaled="1"/>
          </a:gradFill>
          <a:ln>
            <a:noFill/>
          </a:ln>
        </p:spPr>
        <p:style>
          <a:lnRef idx="1">
            <a:schemeClr val="accent1"/>
          </a:lnRef>
          <a:fillRef idx="2">
            <a:schemeClr val="accent1"/>
          </a:fillRef>
          <a:effectRef idx="1">
            <a:schemeClr val="accent1"/>
          </a:effectRef>
          <a:fontRef idx="minor">
            <a:schemeClr val="dk1"/>
          </a:fontRef>
        </p:style>
        <p:txBody>
          <a:bodyPr anchor="ctr">
            <a:normAutofit lnSpcReduction="10000"/>
          </a:bodyPr>
          <a:lstStyle/>
          <a:p>
            <a:pPr marL="0" indent="0">
              <a:buNone/>
            </a:pPr>
            <a:r>
              <a:rPr lang="en-US" sz="4000" dirty="0"/>
              <a:t>Most of the victims of the crime were officers and soldiers of the Polish Army.</a:t>
            </a:r>
            <a:endParaRPr lang="pl-PL" sz="4000" dirty="0"/>
          </a:p>
          <a:p>
            <a:pPr marL="0" indent="0" algn="ctr">
              <a:buNone/>
            </a:pPr>
            <a:endParaRPr lang="pl-PL" sz="800" dirty="0"/>
          </a:p>
          <a:p>
            <a:pPr marL="0" indent="0">
              <a:buNone/>
            </a:pPr>
            <a:r>
              <a:rPr lang="en-US" sz="3600" dirty="0"/>
              <a:t>The murder of thousands of soldiers, </a:t>
            </a:r>
            <a:r>
              <a:rPr lang="pl-PL" sz="3600" dirty="0" err="1" smtClean="0"/>
              <a:t>held</a:t>
            </a:r>
            <a:r>
              <a:rPr lang="pl-PL" sz="3600" dirty="0" smtClean="0"/>
              <a:t> </a:t>
            </a:r>
            <a:r>
              <a:rPr lang="en-US" sz="3600" dirty="0"/>
              <a:t>by the Soviets as prisoners</a:t>
            </a:r>
            <a:r>
              <a:rPr lang="pl-PL" sz="3600" dirty="0"/>
              <a:t>-</a:t>
            </a:r>
            <a:r>
              <a:rPr lang="en-US" sz="3600" dirty="0"/>
              <a:t>of</a:t>
            </a:r>
            <a:r>
              <a:rPr lang="pl-PL" sz="3600" dirty="0"/>
              <a:t>-</a:t>
            </a:r>
            <a:r>
              <a:rPr lang="en-US" sz="3600" dirty="0"/>
              <a:t>war</a:t>
            </a:r>
            <a:r>
              <a:rPr lang="pl-PL" sz="3600" dirty="0"/>
              <a:t>,</a:t>
            </a:r>
            <a:r>
              <a:rPr lang="en-US" sz="3600" dirty="0"/>
              <a:t> </a:t>
            </a:r>
            <a:r>
              <a:rPr lang="en-US" sz="3600" dirty="0">
                <a:solidFill>
                  <a:schemeClr val="tx1"/>
                </a:solidFill>
              </a:rPr>
              <a:t>at a time when there were no </a:t>
            </a:r>
            <a:r>
              <a:rPr lang="pl-PL" sz="3600" dirty="0">
                <a:solidFill>
                  <a:schemeClr val="tx1"/>
                </a:solidFill>
              </a:rPr>
              <a:t>military actions between Poland and Soviet Russia</a:t>
            </a:r>
            <a:r>
              <a:rPr lang="pl-PL" sz="3600" dirty="0"/>
              <a:t>,</a:t>
            </a:r>
            <a:r>
              <a:rPr lang="en-US" sz="3600" dirty="0"/>
              <a:t> was an unprecedented crime of its kind in the 20th century, violating international </a:t>
            </a:r>
            <a:r>
              <a:rPr lang="en-US" sz="3600" dirty="0" smtClean="0"/>
              <a:t>law</a:t>
            </a:r>
            <a:r>
              <a:rPr lang="pl-PL" sz="3600" dirty="0" smtClean="0"/>
              <a:t>s</a:t>
            </a:r>
            <a:r>
              <a:rPr lang="en-US" sz="3600" dirty="0" smtClean="0"/>
              <a:t>.</a:t>
            </a:r>
            <a:endParaRPr lang="pl-PL" sz="3600" dirty="0" smtClean="0"/>
          </a:p>
          <a:p>
            <a:pPr marL="0" indent="0">
              <a:buNone/>
            </a:pPr>
            <a:r>
              <a:rPr lang="pl-PL" sz="3600" b="1" dirty="0" err="1" smtClean="0"/>
              <a:t>This</a:t>
            </a:r>
            <a:r>
              <a:rPr lang="pl-PL" sz="3600" b="1" dirty="0" smtClean="0"/>
              <a:t> was </a:t>
            </a:r>
            <a:r>
              <a:rPr lang="pl-PL" sz="3600" b="1" dirty="0" err="1" smtClean="0"/>
              <a:t>an</a:t>
            </a:r>
            <a:r>
              <a:rPr lang="pl-PL" sz="3600" b="1" dirty="0" smtClean="0"/>
              <a:t> </a:t>
            </a:r>
            <a:r>
              <a:rPr lang="pl-PL" sz="3600" b="1" dirty="0" err="1" smtClean="0"/>
              <a:t>act</a:t>
            </a:r>
            <a:r>
              <a:rPr lang="pl-PL" sz="3600" b="1" dirty="0" smtClean="0"/>
              <a:t> of </a:t>
            </a:r>
            <a:r>
              <a:rPr lang="pl-PL" sz="3600" b="1" dirty="0" err="1" smtClean="0"/>
              <a:t>genocide</a:t>
            </a:r>
            <a:r>
              <a:rPr lang="pl-PL" sz="3600" b="1" dirty="0" smtClean="0"/>
              <a:t>, </a:t>
            </a:r>
            <a:r>
              <a:rPr lang="pl-PL" sz="3600" b="1" dirty="0" err="1" smtClean="0"/>
              <a:t>too</a:t>
            </a:r>
            <a:r>
              <a:rPr lang="pl-PL" sz="3600" dirty="0" smtClean="0"/>
              <a:t>.</a:t>
            </a:r>
            <a:endParaRPr lang="pl-PL" sz="3600" dirty="0"/>
          </a:p>
        </p:txBody>
      </p:sp>
      <p:sp>
        <p:nvSpPr>
          <p:cNvPr id="5" name="Rectangle 2"/>
          <p:cNvSpPr>
            <a:spLocks noChangeArrowheads="1"/>
          </p:cNvSpPr>
          <p:nvPr/>
        </p:nvSpPr>
        <p:spPr bwMode="auto">
          <a:xfrm>
            <a:off x="0" y="-184666"/>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l-PL" altLang="pl-PL"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643380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Katyn-2007-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790" y="169114"/>
            <a:ext cx="10074419" cy="6044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988473" y="6213765"/>
            <a:ext cx="8215052" cy="461665"/>
          </a:xfrm>
          <a:prstGeom prst="rect">
            <a:avLst/>
          </a:prstGeom>
          <a:noFill/>
        </p:spPr>
        <p:txBody>
          <a:bodyPr wrap="square" rtlCol="0">
            <a:spAutoFit/>
          </a:bodyPr>
          <a:lstStyle/>
          <a:p>
            <a:pPr algn="ctr"/>
            <a:r>
              <a:rPr lang="en-US" sz="2400" i="1" dirty="0"/>
              <a:t>A scene from the </a:t>
            </a:r>
            <a:r>
              <a:rPr lang="pl-PL" sz="2400" i="1" dirty="0" err="1"/>
              <a:t>movie</a:t>
            </a:r>
            <a:r>
              <a:rPr lang="pl-PL" sz="2400" i="1" dirty="0"/>
              <a:t> „</a:t>
            </a:r>
            <a:r>
              <a:rPr lang="en-US" sz="2400" i="1" dirty="0"/>
              <a:t>Katyn</a:t>
            </a:r>
            <a:r>
              <a:rPr lang="pl-PL" sz="2400" i="1" dirty="0"/>
              <a:t>”</a:t>
            </a:r>
            <a:r>
              <a:rPr lang="en-US" sz="2400" i="1" dirty="0"/>
              <a:t> by Andrzej </a:t>
            </a:r>
            <a:r>
              <a:rPr lang="en-US" sz="2400" i="1" dirty="0" err="1"/>
              <a:t>Wajda</a:t>
            </a:r>
            <a:endParaRPr lang="pl-PL" sz="2400" i="1" dirty="0"/>
          </a:p>
        </p:txBody>
      </p:sp>
    </p:spTree>
    <p:extLst>
      <p:ext uri="{BB962C8B-B14F-4D97-AF65-F5344CB8AC3E}">
        <p14:creationId xmlns:p14="http://schemas.microsoft.com/office/powerpoint/2010/main" val="42533997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Katy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84960" y="293915"/>
            <a:ext cx="5345757" cy="620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https://tse1.mm.bing.net/th?id=OIP.Oz9Fs6DNLQAROgWckWQz0AHaDX&amp;pid=Api&amp;P=0&amp;w=337&amp;h=154"/>
          <p:cNvPicPr>
            <a:picLocks noChangeAspect="1" noChangeArrowheads="1"/>
          </p:cNvPicPr>
          <p:nvPr/>
        </p:nvPicPr>
        <p:blipFill>
          <a:blip r:embed="rId3" r:link="rId4">
            <a:extLst>
              <a:ext uri="{28A0092B-C50C-407E-A947-70E740481C1C}">
                <a14:useLocalDpi xmlns:a14="http://schemas.microsoft.com/office/drawing/2010/main" val="0"/>
              </a:ext>
            </a:extLst>
          </a:blip>
          <a:srcRect r="4750" b="-2094"/>
          <a:stretch>
            <a:fillRect/>
          </a:stretch>
        </p:blipFill>
        <p:spPr bwMode="auto">
          <a:xfrm>
            <a:off x="7713230" y="2767158"/>
            <a:ext cx="3057454" cy="1487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985096" y="5118100"/>
            <a:ext cx="4151842" cy="369332"/>
          </a:xfrm>
          <a:prstGeom prst="rect">
            <a:avLst/>
          </a:prstGeom>
          <a:noFill/>
        </p:spPr>
        <p:txBody>
          <a:bodyPr wrap="none" rtlCol="0">
            <a:spAutoFit/>
          </a:bodyPr>
          <a:lstStyle/>
          <a:p>
            <a:r>
              <a:rPr lang="pl-PL" i="1" dirty="0" smtClean="0"/>
              <a:t>The map and diagram of the Katyn </a:t>
            </a:r>
            <a:r>
              <a:rPr lang="pl-PL" i="1" dirty="0" err="1" smtClean="0"/>
              <a:t>Crime</a:t>
            </a:r>
            <a:endParaRPr lang="pl-PL" i="1" dirty="0"/>
          </a:p>
        </p:txBody>
      </p:sp>
    </p:spTree>
    <p:extLst>
      <p:ext uri="{BB962C8B-B14F-4D97-AF65-F5344CB8AC3E}">
        <p14:creationId xmlns:p14="http://schemas.microsoft.com/office/powerpoint/2010/main" val="2660960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626745" y="101600"/>
            <a:ext cx="4897755" cy="6648450"/>
          </a:xfrm>
          <a:prstGeom prst="rect">
            <a:avLst/>
          </a:prstGeom>
        </p:spPr>
      </p:pic>
      <p:pic>
        <p:nvPicPr>
          <p:cNvPr id="3" name="Picture 2"/>
          <p:cNvPicPr/>
          <p:nvPr/>
        </p:nvPicPr>
        <p:blipFill>
          <a:blip r:embed="rId3">
            <a:extLst>
              <a:ext uri="{28A0092B-C50C-407E-A947-70E740481C1C}">
                <a14:useLocalDpi xmlns:a14="http://schemas.microsoft.com/office/drawing/2010/main" val="0"/>
              </a:ext>
            </a:extLst>
          </a:blip>
          <a:stretch>
            <a:fillRect/>
          </a:stretch>
        </p:blipFill>
        <p:spPr>
          <a:xfrm>
            <a:off x="5986145" y="192722"/>
            <a:ext cx="5731510" cy="5268278"/>
          </a:xfrm>
          <a:prstGeom prst="rect">
            <a:avLst/>
          </a:prstGeom>
        </p:spPr>
      </p:pic>
      <p:sp>
        <p:nvSpPr>
          <p:cNvPr id="4" name="TextBox 3"/>
          <p:cNvSpPr txBox="1"/>
          <p:nvPr/>
        </p:nvSpPr>
        <p:spPr>
          <a:xfrm>
            <a:off x="5986145" y="5549721"/>
            <a:ext cx="5731510" cy="1200329"/>
          </a:xfrm>
          <a:prstGeom prst="rect">
            <a:avLst/>
          </a:prstGeom>
          <a:noFill/>
        </p:spPr>
        <p:txBody>
          <a:bodyPr wrap="square" rtlCol="0">
            <a:spAutoFit/>
          </a:bodyPr>
          <a:lstStyle/>
          <a:p>
            <a:r>
              <a:rPr lang="en-US" dirty="0"/>
              <a:t>The decision to shoot prisoners of war signed by Stalin and his associates Voroshilov, Molotov and Mikoyan. </a:t>
            </a:r>
            <a:r>
              <a:rPr lang="pl-PL" dirty="0"/>
              <a:t>  A</a:t>
            </a:r>
            <a:r>
              <a:rPr lang="en-US" dirty="0" err="1"/>
              <a:t>nnotations</a:t>
            </a:r>
            <a:r>
              <a:rPr lang="en-US" dirty="0"/>
              <a:t> </a:t>
            </a:r>
            <a:r>
              <a:rPr lang="pl-PL" dirty="0"/>
              <a:t>o</a:t>
            </a:r>
            <a:r>
              <a:rPr lang="en-US" dirty="0"/>
              <a:t>n the margin </a:t>
            </a:r>
            <a:r>
              <a:rPr lang="pl-PL" dirty="0" err="1"/>
              <a:t>testify</a:t>
            </a:r>
            <a:r>
              <a:rPr lang="pl-PL" dirty="0"/>
              <a:t> </a:t>
            </a:r>
            <a:r>
              <a:rPr lang="pl-PL" dirty="0" err="1"/>
              <a:t>that</a:t>
            </a:r>
            <a:r>
              <a:rPr lang="pl-PL" dirty="0"/>
              <a:t> </a:t>
            </a:r>
            <a:r>
              <a:rPr lang="en-US" dirty="0"/>
              <a:t>Kalinin and </a:t>
            </a:r>
            <a:r>
              <a:rPr lang="en-US" dirty="0" err="1"/>
              <a:t>Kaganovich</a:t>
            </a:r>
            <a:r>
              <a:rPr lang="pl-PL" dirty="0"/>
              <a:t> </a:t>
            </a:r>
            <a:r>
              <a:rPr lang="pl-PL" dirty="0" err="1"/>
              <a:t>also</a:t>
            </a:r>
            <a:r>
              <a:rPr lang="pl-PL" dirty="0"/>
              <a:t> </a:t>
            </a:r>
            <a:r>
              <a:rPr lang="pl-PL" dirty="0" err="1"/>
              <a:t>supported</a:t>
            </a:r>
            <a:r>
              <a:rPr lang="pl-PL" dirty="0"/>
              <a:t> </a:t>
            </a:r>
            <a:r>
              <a:rPr lang="pl-PL" dirty="0" err="1"/>
              <a:t>this</a:t>
            </a:r>
            <a:r>
              <a:rPr lang="pl-PL" dirty="0"/>
              <a:t> </a:t>
            </a:r>
            <a:r>
              <a:rPr lang="pl-PL" dirty="0" err="1"/>
              <a:t>decision</a:t>
            </a:r>
            <a:r>
              <a:rPr lang="en-US" dirty="0"/>
              <a:t>.</a:t>
            </a:r>
            <a:endParaRPr lang="pl-PL" dirty="0"/>
          </a:p>
        </p:txBody>
      </p:sp>
    </p:spTree>
    <p:extLst>
      <p:ext uri="{BB962C8B-B14F-4D97-AF65-F5344CB8AC3E}">
        <p14:creationId xmlns:p14="http://schemas.microsoft.com/office/powerpoint/2010/main" val="33881398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29382"/>
            <a:ext cx="10515600" cy="6036430"/>
          </a:xfrm>
          <a:gradFill>
            <a:gsLst>
              <a:gs pos="0">
                <a:schemeClr val="accent1">
                  <a:lumMod val="5000"/>
                  <a:lumOff val="95000"/>
                </a:schemeClr>
              </a:gs>
              <a:gs pos="100000">
                <a:srgbClr val="FF0000"/>
              </a:gs>
            </a:gsLst>
            <a:lin ang="2700000" scaled="1"/>
          </a:gradFill>
        </p:spPr>
        <p:txBody>
          <a:bodyPr anchor="ctr">
            <a:normAutofit/>
          </a:bodyPr>
          <a:lstStyle/>
          <a:p>
            <a:pPr lvl="0">
              <a:lnSpc>
                <a:spcPct val="100000"/>
              </a:lnSpc>
              <a:spcBef>
                <a:spcPts val="1000"/>
              </a:spcBef>
            </a:pPr>
            <a:r>
              <a:rPr lang="en-US" sz="3200" dirty="0" smtClean="0">
                <a:solidFill>
                  <a:prstClr val="black"/>
                </a:solidFill>
                <a:latin typeface="Calibri" panose="020F0502020204030204"/>
                <a:ea typeface="Times New Roman" panose="02020603050405020304" pitchFamily="18" charset="0"/>
                <a:cs typeface="Arial" panose="020B0604020202020204" pitchFamily="34" charset="0"/>
              </a:rPr>
              <a:t>Knowledge </a:t>
            </a:r>
            <a:r>
              <a:rPr lang="en-US" sz="3200" dirty="0">
                <a:solidFill>
                  <a:prstClr val="black"/>
                </a:solidFill>
                <a:latin typeface="Calibri" panose="020F0502020204030204"/>
                <a:ea typeface="Times New Roman" panose="02020603050405020304" pitchFamily="18" charset="0"/>
                <a:cs typeface="Arial" panose="020B0604020202020204" pitchFamily="34" charset="0"/>
              </a:rPr>
              <a:t>of the history of Poland, </a:t>
            </a:r>
            <a:r>
              <a:rPr lang="pl-PL" sz="3200" dirty="0" err="1" smtClean="0">
                <a:solidFill>
                  <a:prstClr val="black"/>
                </a:solidFill>
                <a:latin typeface="Calibri" panose="020F0502020204030204"/>
                <a:ea typeface="Times New Roman" panose="02020603050405020304" pitchFamily="18" charset="0"/>
                <a:cs typeface="Arial" panose="020B0604020202020204" pitchFamily="34" charset="0"/>
              </a:rPr>
              <a:t>including</a:t>
            </a:r>
            <a:r>
              <a:rPr lang="pl-PL" sz="3200" dirty="0" smtClean="0">
                <a:solidFill>
                  <a:prstClr val="black"/>
                </a:solidFill>
                <a:latin typeface="Calibri" panose="020F0502020204030204"/>
                <a:ea typeface="Times New Roman" panose="02020603050405020304" pitchFamily="18" charset="0"/>
                <a:cs typeface="Arial" panose="020B0604020202020204" pitchFamily="34" charset="0"/>
              </a:rPr>
              <a:t> </a:t>
            </a:r>
            <a:r>
              <a:rPr lang="pl-PL" sz="3200" dirty="0" err="1" smtClean="0">
                <a:solidFill>
                  <a:prstClr val="black"/>
                </a:solidFill>
                <a:latin typeface="Calibri" panose="020F0502020204030204"/>
                <a:ea typeface="Times New Roman" panose="02020603050405020304" pitchFamily="18" charset="0"/>
                <a:cs typeface="Arial" panose="020B0604020202020204" pitchFamily="34" charset="0"/>
              </a:rPr>
              <a:t>its</a:t>
            </a:r>
            <a:r>
              <a:rPr lang="pl-PL" sz="3200" dirty="0" smtClean="0">
                <a:solidFill>
                  <a:prstClr val="black"/>
                </a:solidFill>
                <a:latin typeface="Calibri" panose="020F0502020204030204"/>
                <a:ea typeface="Times New Roman" panose="02020603050405020304" pitchFamily="18" charset="0"/>
                <a:cs typeface="Arial" panose="020B0604020202020204" pitchFamily="34" charset="0"/>
              </a:rPr>
              <a:t> </a:t>
            </a:r>
            <a:r>
              <a:rPr lang="pl-PL" sz="3200" dirty="0" err="1" smtClean="0">
                <a:solidFill>
                  <a:prstClr val="black"/>
                </a:solidFill>
                <a:latin typeface="Calibri" panose="020F0502020204030204"/>
                <a:ea typeface="Times New Roman" panose="02020603050405020304" pitchFamily="18" charset="0"/>
                <a:cs typeface="Arial" panose="020B0604020202020204" pitchFamily="34" charset="0"/>
              </a:rPr>
              <a:t>tragic</a:t>
            </a:r>
            <a:r>
              <a:rPr lang="pl-PL" sz="3200" dirty="0" smtClean="0">
                <a:solidFill>
                  <a:prstClr val="black"/>
                </a:solidFill>
                <a:latin typeface="Calibri" panose="020F0502020204030204"/>
                <a:ea typeface="Times New Roman" panose="02020603050405020304" pitchFamily="18" charset="0"/>
                <a:cs typeface="Arial" panose="020B0604020202020204" pitchFamily="34" charset="0"/>
              </a:rPr>
              <a:t> </a:t>
            </a:r>
            <a:r>
              <a:rPr lang="pl-PL" sz="3200" dirty="0" err="1" smtClean="0">
                <a:solidFill>
                  <a:prstClr val="black"/>
                </a:solidFill>
                <a:latin typeface="Calibri" panose="020F0502020204030204"/>
                <a:ea typeface="Times New Roman" panose="02020603050405020304" pitchFamily="18" charset="0"/>
                <a:cs typeface="Arial" panose="020B0604020202020204" pitchFamily="34" charset="0"/>
              </a:rPr>
              <a:t>side</a:t>
            </a:r>
            <a:r>
              <a:rPr lang="pl-PL" sz="3200" dirty="0" smtClean="0">
                <a:solidFill>
                  <a:prstClr val="black"/>
                </a:solidFill>
                <a:latin typeface="Calibri" panose="020F0502020204030204"/>
                <a:ea typeface="Times New Roman" panose="02020603050405020304" pitchFamily="18" charset="0"/>
                <a:cs typeface="Arial" panose="020B0604020202020204" pitchFamily="34" charset="0"/>
              </a:rPr>
              <a:t>, </a:t>
            </a:r>
            <a:r>
              <a:rPr lang="en-US" sz="3200" dirty="0" smtClean="0">
                <a:solidFill>
                  <a:prstClr val="black"/>
                </a:solidFill>
                <a:latin typeface="Calibri" panose="020F0502020204030204"/>
                <a:ea typeface="Times New Roman" panose="02020603050405020304" pitchFamily="18" charset="0"/>
                <a:cs typeface="Arial" panose="020B0604020202020204" pitchFamily="34" charset="0"/>
              </a:rPr>
              <a:t>of </a:t>
            </a:r>
            <a:r>
              <a:rPr lang="en-US" sz="3200" dirty="0">
                <a:solidFill>
                  <a:prstClr val="black"/>
                </a:solidFill>
                <a:latin typeface="Calibri" panose="020F0502020204030204"/>
                <a:ea typeface="Times New Roman" panose="02020603050405020304" pitchFamily="18" charset="0"/>
                <a:cs typeface="Arial" panose="020B0604020202020204" pitchFamily="34" charset="0"/>
              </a:rPr>
              <a:t>which Katyń is a significant symbol, </a:t>
            </a:r>
            <a:r>
              <a:rPr lang="en-US" sz="3200" dirty="0" smtClean="0">
                <a:solidFill>
                  <a:prstClr val="black"/>
                </a:solidFill>
                <a:latin typeface="Calibri" panose="020F0502020204030204"/>
                <a:ea typeface="Times New Roman" panose="02020603050405020304" pitchFamily="18" charset="0"/>
                <a:cs typeface="Arial" panose="020B0604020202020204" pitchFamily="34" charset="0"/>
              </a:rPr>
              <a:t>is </a:t>
            </a:r>
            <a:r>
              <a:rPr lang="en-US" sz="3200" dirty="0">
                <a:solidFill>
                  <a:prstClr val="black"/>
                </a:solidFill>
                <a:latin typeface="Calibri" panose="020F0502020204030204"/>
                <a:ea typeface="Times New Roman" panose="02020603050405020304" pitchFamily="18" charset="0"/>
                <a:cs typeface="Arial" panose="020B0604020202020204" pitchFamily="34" charset="0"/>
              </a:rPr>
              <a:t>an extremely important element of Polish and </a:t>
            </a:r>
            <a:r>
              <a:rPr lang="en-US" sz="3200" dirty="0" err="1">
                <a:solidFill>
                  <a:prstClr val="black"/>
                </a:solidFill>
                <a:latin typeface="Calibri" panose="020F0502020204030204"/>
                <a:ea typeface="Times New Roman" panose="02020603050405020304" pitchFamily="18" charset="0"/>
                <a:cs typeface="Arial" panose="020B0604020202020204" pitchFamily="34" charset="0"/>
              </a:rPr>
              <a:t>Polonia’s</a:t>
            </a:r>
            <a:r>
              <a:rPr lang="en-US" sz="3200" dirty="0">
                <a:solidFill>
                  <a:prstClr val="black"/>
                </a:solidFill>
                <a:latin typeface="Calibri" panose="020F0502020204030204"/>
                <a:ea typeface="Times New Roman" panose="02020603050405020304" pitchFamily="18" charset="0"/>
                <a:cs typeface="Arial" panose="020B0604020202020204" pitchFamily="34" charset="0"/>
              </a:rPr>
              <a:t> national consciousness</a:t>
            </a:r>
            <a:r>
              <a:rPr lang="en-US" sz="3200" dirty="0">
                <a:solidFill>
                  <a:prstClr val="black"/>
                </a:solidFill>
                <a:latin typeface="+mn-lt"/>
                <a:ea typeface="Times New Roman" panose="02020603050405020304" pitchFamily="18" charset="0"/>
                <a:cs typeface="Arial" panose="020B0604020202020204" pitchFamily="34" charset="0"/>
              </a:rPr>
              <a:t>.</a:t>
            </a:r>
            <a:r>
              <a:rPr lang="pl-PL" sz="3200" dirty="0">
                <a:solidFill>
                  <a:prstClr val="black"/>
                </a:solidFill>
                <a:latin typeface="+mn-lt"/>
                <a:ea typeface="Times New Roman" panose="02020603050405020304" pitchFamily="18" charset="0"/>
                <a:cs typeface="Arial" panose="020B0604020202020204" pitchFamily="34" charset="0"/>
              </a:rPr>
              <a:t> </a:t>
            </a:r>
            <a:r>
              <a:rPr lang="pl-PL" sz="3200" dirty="0">
                <a:solidFill>
                  <a:prstClr val="black"/>
                </a:solidFill>
                <a:latin typeface="Calibri" panose="020F0502020204030204"/>
                <a:ea typeface="Times New Roman" panose="02020603050405020304" pitchFamily="18" charset="0"/>
                <a:cs typeface="Arial" panose="020B0604020202020204" pitchFamily="34" charset="0"/>
              </a:rPr>
              <a:t/>
            </a:r>
            <a:br>
              <a:rPr lang="pl-PL" sz="3200" dirty="0">
                <a:solidFill>
                  <a:prstClr val="black"/>
                </a:solidFill>
                <a:latin typeface="Calibri" panose="020F0502020204030204"/>
                <a:ea typeface="Times New Roman" panose="02020603050405020304" pitchFamily="18" charset="0"/>
                <a:cs typeface="Arial" panose="020B0604020202020204" pitchFamily="34" charset="0"/>
              </a:rPr>
            </a:br>
            <a:r>
              <a:rPr lang="pl-PL" sz="3200" dirty="0" smtClean="0">
                <a:solidFill>
                  <a:prstClr val="black"/>
                </a:solidFill>
                <a:latin typeface="Calibri" panose="020F0502020204030204"/>
                <a:ea typeface="Times New Roman" panose="02020603050405020304" pitchFamily="18" charset="0"/>
                <a:cs typeface="Arial" panose="020B0604020202020204" pitchFamily="34" charset="0"/>
              </a:rPr>
              <a:t> </a:t>
            </a:r>
            <a:br>
              <a:rPr lang="pl-PL" sz="3200" dirty="0" smtClean="0">
                <a:solidFill>
                  <a:prstClr val="black"/>
                </a:solidFill>
                <a:latin typeface="Calibri" panose="020F0502020204030204"/>
                <a:ea typeface="Times New Roman" panose="02020603050405020304" pitchFamily="18" charset="0"/>
                <a:cs typeface="Arial" panose="020B0604020202020204" pitchFamily="34" charset="0"/>
              </a:rPr>
            </a:br>
            <a:r>
              <a:rPr lang="en-US" sz="3200" dirty="0" smtClean="0">
                <a:solidFill>
                  <a:prstClr val="black"/>
                </a:solidFill>
                <a:latin typeface="Calibri" panose="020F0502020204030204"/>
                <a:ea typeface="+mn-ea"/>
                <a:cs typeface="+mn-cs"/>
              </a:rPr>
              <a:t>For </a:t>
            </a:r>
            <a:r>
              <a:rPr lang="pl-PL" sz="3200" dirty="0" smtClean="0">
                <a:solidFill>
                  <a:prstClr val="black"/>
                </a:solidFill>
                <a:latin typeface="Calibri" panose="020F0502020204030204"/>
                <a:ea typeface="+mn-ea"/>
                <a:cs typeface="+mn-cs"/>
              </a:rPr>
              <a:t>a </a:t>
            </a:r>
            <a:r>
              <a:rPr lang="en-US" sz="3200" dirty="0" err="1" smtClean="0">
                <a:solidFill>
                  <a:prstClr val="black"/>
                </a:solidFill>
                <a:latin typeface="Calibri" panose="020F0502020204030204"/>
                <a:ea typeface="+mn-ea"/>
                <a:cs typeface="+mn-cs"/>
              </a:rPr>
              <a:t>numer</a:t>
            </a:r>
            <a:r>
              <a:rPr lang="pl-PL" sz="3200" dirty="0" smtClean="0">
                <a:solidFill>
                  <a:prstClr val="black"/>
                </a:solidFill>
                <a:latin typeface="Calibri" panose="020F0502020204030204"/>
                <a:ea typeface="+mn-ea"/>
                <a:cs typeface="+mn-cs"/>
              </a:rPr>
              <a:t> of</a:t>
            </a:r>
            <a:r>
              <a:rPr lang="en-US" sz="3200" dirty="0" smtClean="0">
                <a:solidFill>
                  <a:prstClr val="black"/>
                </a:solidFill>
                <a:latin typeface="Calibri" panose="020F0502020204030204"/>
                <a:ea typeface="+mn-ea"/>
                <a:cs typeface="+mn-cs"/>
              </a:rPr>
              <a:t> reasons, </a:t>
            </a:r>
            <a:r>
              <a:rPr lang="en-US" sz="3200" b="1" dirty="0" smtClean="0">
                <a:solidFill>
                  <a:prstClr val="black"/>
                </a:solidFill>
                <a:latin typeface="Calibri" panose="020F0502020204030204"/>
                <a:ea typeface="+mn-ea"/>
                <a:cs typeface="+mn-cs"/>
              </a:rPr>
              <a:t>the history of Poland, especially the period of World War II, </a:t>
            </a:r>
            <a:r>
              <a:rPr lang="en-US" sz="3200" dirty="0" smtClean="0">
                <a:solidFill>
                  <a:prstClr val="black"/>
                </a:solidFill>
                <a:latin typeface="Calibri" panose="020F0502020204030204"/>
                <a:ea typeface="+mn-ea"/>
                <a:cs typeface="+mn-cs"/>
              </a:rPr>
              <a:t>is </a:t>
            </a:r>
            <a:r>
              <a:rPr lang="en-US" sz="3200" dirty="0" smtClean="0">
                <a:latin typeface="Calibri" panose="020F0502020204030204"/>
                <a:ea typeface="+mn-ea"/>
                <a:cs typeface="+mn-cs"/>
              </a:rPr>
              <a:t>often </a:t>
            </a:r>
            <a:r>
              <a:rPr lang="en-US" sz="3200" b="1" dirty="0" smtClean="0">
                <a:solidFill>
                  <a:prstClr val="black"/>
                </a:solidFill>
                <a:latin typeface="Calibri" panose="020F0502020204030204"/>
                <a:ea typeface="+mn-ea"/>
                <a:cs typeface="+mn-cs"/>
              </a:rPr>
              <a:t>incomplete and </a:t>
            </a:r>
            <a:r>
              <a:rPr lang="pl-PL" sz="3200" b="1" dirty="0" err="1" smtClean="0">
                <a:solidFill>
                  <a:prstClr val="black"/>
                </a:solidFill>
                <a:latin typeface="Calibri" panose="020F0502020204030204"/>
                <a:ea typeface="+mn-ea"/>
                <a:cs typeface="+mn-cs"/>
              </a:rPr>
              <a:t>deliberately</a:t>
            </a:r>
            <a:r>
              <a:rPr lang="pl-PL" sz="3200" b="1" dirty="0" smtClean="0">
                <a:solidFill>
                  <a:prstClr val="black"/>
                </a:solidFill>
                <a:latin typeface="Calibri" panose="020F0502020204030204"/>
                <a:ea typeface="+mn-ea"/>
                <a:cs typeface="+mn-cs"/>
              </a:rPr>
              <a:t> </a:t>
            </a:r>
            <a:r>
              <a:rPr lang="pl-PL" sz="3200" b="1" dirty="0" err="1" smtClean="0">
                <a:solidFill>
                  <a:prstClr val="black"/>
                </a:solidFill>
                <a:latin typeface="Calibri" panose="020F0502020204030204"/>
                <a:ea typeface="+mn-ea"/>
                <a:cs typeface="+mn-cs"/>
              </a:rPr>
              <a:t>distorted</a:t>
            </a:r>
            <a:r>
              <a:rPr lang="pl-PL" sz="3200" b="1" dirty="0" smtClean="0">
                <a:solidFill>
                  <a:prstClr val="black"/>
                </a:solidFill>
                <a:latin typeface="Calibri" panose="020F0502020204030204"/>
                <a:ea typeface="+mn-ea"/>
                <a:cs typeface="+mn-cs"/>
              </a:rPr>
              <a:t> </a:t>
            </a:r>
            <a:r>
              <a:rPr lang="en-US" sz="3200" dirty="0" smtClean="0">
                <a:latin typeface="Calibri" panose="020F0502020204030204"/>
                <a:ea typeface="+mn-ea"/>
                <a:cs typeface="+mn-cs"/>
              </a:rPr>
              <a:t>in US </a:t>
            </a:r>
            <a:r>
              <a:rPr lang="en-US" sz="3200" dirty="0" smtClean="0">
                <a:solidFill>
                  <a:prstClr val="black"/>
                </a:solidFill>
                <a:latin typeface="Calibri" panose="020F0502020204030204"/>
              </a:rPr>
              <a:t>media</a:t>
            </a:r>
            <a:r>
              <a:rPr lang="pl-PL" sz="3200" dirty="0" smtClean="0">
                <a:solidFill>
                  <a:prstClr val="black"/>
                </a:solidFill>
                <a:latin typeface="Calibri" panose="020F0502020204030204"/>
              </a:rPr>
              <a:t>, </a:t>
            </a:r>
            <a:r>
              <a:rPr lang="pl-PL" sz="3200" dirty="0" err="1" smtClean="0">
                <a:solidFill>
                  <a:prstClr val="black"/>
                </a:solidFill>
                <a:latin typeface="Calibri" panose="020F0502020204030204"/>
                <a:ea typeface="+mn-ea"/>
                <a:cs typeface="+mn-cs"/>
              </a:rPr>
              <a:t>entertainment</a:t>
            </a:r>
            <a:r>
              <a:rPr lang="pl-PL" sz="3200" dirty="0" smtClean="0">
                <a:solidFill>
                  <a:prstClr val="black"/>
                </a:solidFill>
                <a:latin typeface="Calibri" panose="020F0502020204030204"/>
                <a:ea typeface="+mn-ea"/>
                <a:cs typeface="+mn-cs"/>
              </a:rPr>
              <a:t>, </a:t>
            </a:r>
            <a:r>
              <a:rPr lang="pl-PL" sz="3200" dirty="0" err="1" smtClean="0">
                <a:solidFill>
                  <a:prstClr val="black"/>
                </a:solidFill>
                <a:latin typeface="Calibri" panose="020F0502020204030204"/>
                <a:ea typeface="+mn-ea"/>
                <a:cs typeface="+mn-cs"/>
              </a:rPr>
              <a:t>politics</a:t>
            </a:r>
            <a:r>
              <a:rPr lang="pl-PL" sz="3200" dirty="0" smtClean="0">
                <a:solidFill>
                  <a:prstClr val="black"/>
                </a:solidFill>
                <a:latin typeface="Calibri" panose="020F0502020204030204"/>
                <a:ea typeface="+mn-ea"/>
                <a:cs typeface="+mn-cs"/>
              </a:rPr>
              <a:t> and </a:t>
            </a:r>
            <a:r>
              <a:rPr lang="en-US" sz="3200" dirty="0" smtClean="0">
                <a:solidFill>
                  <a:prstClr val="black"/>
                </a:solidFill>
                <a:latin typeface="Calibri" panose="020F0502020204030204"/>
              </a:rPr>
              <a:t>schools</a:t>
            </a:r>
            <a:r>
              <a:rPr lang="en-US" sz="3200" dirty="0" smtClean="0">
                <a:solidFill>
                  <a:prstClr val="black"/>
                </a:solidFill>
                <a:latin typeface="Calibri" panose="020F0502020204030204"/>
                <a:ea typeface="+mn-ea"/>
                <a:cs typeface="+mn-cs"/>
              </a:rPr>
              <a:t>.</a:t>
            </a:r>
            <a:r>
              <a:rPr lang="en-US" sz="3200" b="1" dirty="0" smtClean="0">
                <a:solidFill>
                  <a:prstClr val="black"/>
                </a:solidFill>
                <a:latin typeface="Calibri" panose="020F0502020204030204"/>
                <a:ea typeface="+mn-ea"/>
                <a:cs typeface="+mn-cs"/>
              </a:rPr>
              <a:t> </a:t>
            </a:r>
            <a:r>
              <a:rPr lang="pl-PL" sz="3200" b="1" dirty="0" smtClean="0">
                <a:solidFill>
                  <a:prstClr val="black"/>
                </a:solidFill>
                <a:latin typeface="Calibri" panose="020F0502020204030204"/>
                <a:ea typeface="+mn-ea"/>
                <a:cs typeface="+mn-cs"/>
              </a:rPr>
              <a:t> </a:t>
            </a:r>
            <a:br>
              <a:rPr lang="pl-PL" sz="3200" b="1" dirty="0" smtClean="0">
                <a:solidFill>
                  <a:prstClr val="black"/>
                </a:solidFill>
                <a:latin typeface="Calibri" panose="020F0502020204030204"/>
                <a:ea typeface="+mn-ea"/>
                <a:cs typeface="+mn-cs"/>
              </a:rPr>
            </a:br>
            <a:r>
              <a:rPr lang="pl-PL" sz="3200" b="1" dirty="0">
                <a:solidFill>
                  <a:prstClr val="black"/>
                </a:solidFill>
                <a:latin typeface="Calibri" panose="020F0502020204030204"/>
                <a:ea typeface="+mn-ea"/>
                <a:cs typeface="+mn-cs"/>
              </a:rPr>
              <a:t/>
            </a:r>
            <a:br>
              <a:rPr lang="pl-PL" sz="3200" b="1" dirty="0">
                <a:solidFill>
                  <a:prstClr val="black"/>
                </a:solidFill>
                <a:latin typeface="Calibri" panose="020F0502020204030204"/>
                <a:ea typeface="+mn-ea"/>
                <a:cs typeface="+mn-cs"/>
              </a:rPr>
            </a:br>
            <a:r>
              <a:rPr lang="en-US" sz="3200" dirty="0" smtClean="0">
                <a:solidFill>
                  <a:prstClr val="black"/>
                </a:solidFill>
                <a:latin typeface="Calibri" panose="020F0502020204030204"/>
                <a:ea typeface="+mn-ea"/>
                <a:cs typeface="+mn-cs"/>
              </a:rPr>
              <a:t>Our </a:t>
            </a:r>
            <a:r>
              <a:rPr lang="pl-PL" sz="3200" dirty="0" err="1" smtClean="0">
                <a:solidFill>
                  <a:prstClr val="black"/>
                </a:solidFill>
                <a:latin typeface="Calibri" panose="020F0502020204030204"/>
                <a:ea typeface="+mn-ea"/>
                <a:cs typeface="+mn-cs"/>
              </a:rPr>
              <a:t>duty</a:t>
            </a:r>
            <a:r>
              <a:rPr lang="pl-PL" sz="3200" dirty="0" smtClean="0">
                <a:solidFill>
                  <a:prstClr val="black"/>
                </a:solidFill>
                <a:latin typeface="Calibri" panose="020F0502020204030204"/>
                <a:ea typeface="+mn-ea"/>
                <a:cs typeface="+mn-cs"/>
              </a:rPr>
              <a:t> </a:t>
            </a:r>
            <a:r>
              <a:rPr lang="en-US" sz="3200" dirty="0" smtClean="0">
                <a:solidFill>
                  <a:prstClr val="black"/>
                </a:solidFill>
                <a:latin typeface="Calibri" panose="020F0502020204030204"/>
                <a:ea typeface="+mn-ea"/>
                <a:cs typeface="+mn-cs"/>
              </a:rPr>
              <a:t>is to </a:t>
            </a:r>
            <a:r>
              <a:rPr lang="pl-PL" sz="3200" b="1" dirty="0" err="1" smtClean="0">
                <a:solidFill>
                  <a:prstClr val="black"/>
                </a:solidFill>
                <a:latin typeface="Calibri" panose="020F0502020204030204"/>
                <a:ea typeface="+mn-ea"/>
                <a:cs typeface="+mn-cs"/>
              </a:rPr>
              <a:t>learn</a:t>
            </a:r>
            <a:r>
              <a:rPr lang="pl-PL" sz="3200" b="1" dirty="0" smtClean="0">
                <a:solidFill>
                  <a:prstClr val="black"/>
                </a:solidFill>
                <a:latin typeface="Calibri" panose="020F0502020204030204"/>
                <a:ea typeface="+mn-ea"/>
                <a:cs typeface="+mn-cs"/>
              </a:rPr>
              <a:t> </a:t>
            </a:r>
            <a:r>
              <a:rPr lang="en-US" sz="3200" b="1" dirty="0" smtClean="0">
                <a:solidFill>
                  <a:prstClr val="black"/>
                </a:solidFill>
                <a:latin typeface="Calibri" panose="020F0502020204030204"/>
                <a:ea typeface="+mn-ea"/>
                <a:cs typeface="+mn-cs"/>
              </a:rPr>
              <a:t>the truth </a:t>
            </a:r>
            <a:r>
              <a:rPr lang="en-US" sz="3200" dirty="0" smtClean="0">
                <a:solidFill>
                  <a:prstClr val="black"/>
                </a:solidFill>
                <a:latin typeface="Calibri" panose="020F0502020204030204"/>
                <a:ea typeface="+mn-ea"/>
                <a:cs typeface="+mn-cs"/>
              </a:rPr>
              <a:t>about </a:t>
            </a:r>
            <a:r>
              <a:rPr lang="en-US" sz="3200" dirty="0" smtClean="0">
                <a:latin typeface="Calibri" panose="020F0502020204030204"/>
                <a:ea typeface="+mn-ea"/>
                <a:cs typeface="+mn-cs"/>
              </a:rPr>
              <a:t>these</a:t>
            </a:r>
            <a:r>
              <a:rPr lang="en-US" sz="3200" dirty="0" smtClean="0">
                <a:solidFill>
                  <a:srgbClr val="FF0000"/>
                </a:solidFill>
                <a:latin typeface="Calibri" panose="020F0502020204030204"/>
                <a:ea typeface="+mn-ea"/>
                <a:cs typeface="+mn-cs"/>
              </a:rPr>
              <a:t> </a:t>
            </a:r>
            <a:r>
              <a:rPr lang="en-US" sz="3200" dirty="0" smtClean="0">
                <a:solidFill>
                  <a:prstClr val="black"/>
                </a:solidFill>
                <a:latin typeface="Calibri" panose="020F0502020204030204"/>
                <a:ea typeface="+mn-ea"/>
                <a:cs typeface="+mn-cs"/>
              </a:rPr>
              <a:t>horrific event</a:t>
            </a:r>
            <a:r>
              <a:rPr lang="en-US" sz="3200" dirty="0" smtClean="0">
                <a:latin typeface="Calibri" panose="020F0502020204030204"/>
                <a:ea typeface="+mn-ea"/>
                <a:cs typeface="+mn-cs"/>
              </a:rPr>
              <a:t>s</a:t>
            </a:r>
            <a:r>
              <a:rPr lang="en-US" sz="3200" b="1" dirty="0" smtClean="0">
                <a:solidFill>
                  <a:prstClr val="black"/>
                </a:solidFill>
                <a:latin typeface="Calibri" panose="020F0502020204030204"/>
                <a:ea typeface="+mn-ea"/>
                <a:cs typeface="+mn-cs"/>
              </a:rPr>
              <a:t>.</a:t>
            </a:r>
            <a:endParaRPr lang="en-US" sz="3200" dirty="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31187956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300" y="365125"/>
            <a:ext cx="10731500" cy="1616075"/>
          </a:xfrm>
        </p:spPr>
        <p:txBody>
          <a:bodyPr>
            <a:normAutofit/>
          </a:bodyPr>
          <a:lstStyle/>
          <a:p>
            <a:pPr algn="ctr"/>
            <a:r>
              <a:rPr lang="en-US" b="1" dirty="0"/>
              <a:t>Why </a:t>
            </a:r>
            <a:r>
              <a:rPr lang="pl-PL" b="1" dirty="0" err="1" smtClean="0"/>
              <a:t>did</a:t>
            </a:r>
            <a:r>
              <a:rPr lang="pl-PL" b="1" dirty="0" smtClean="0"/>
              <a:t> </a:t>
            </a:r>
            <a:r>
              <a:rPr lang="en-US" b="1" dirty="0" smtClean="0"/>
              <a:t>Stalin murder </a:t>
            </a:r>
            <a:r>
              <a:rPr lang="en-US" b="1" dirty="0"/>
              <a:t>prisoners</a:t>
            </a:r>
            <a:r>
              <a:rPr lang="pl-PL" b="1" dirty="0"/>
              <a:t>-</a:t>
            </a:r>
            <a:r>
              <a:rPr lang="en-US" b="1" dirty="0"/>
              <a:t>of</a:t>
            </a:r>
            <a:r>
              <a:rPr lang="pl-PL" b="1" dirty="0"/>
              <a:t>-</a:t>
            </a:r>
            <a:r>
              <a:rPr lang="en-US" b="1" dirty="0"/>
              <a:t>war</a:t>
            </a:r>
            <a:r>
              <a:rPr lang="pl-PL" b="1" dirty="0"/>
              <a:t>?</a:t>
            </a:r>
          </a:p>
        </p:txBody>
      </p:sp>
      <p:sp>
        <p:nvSpPr>
          <p:cNvPr id="3" name="Content Placeholder 2"/>
          <p:cNvSpPr>
            <a:spLocks noGrp="1"/>
          </p:cNvSpPr>
          <p:nvPr>
            <p:ph idx="1"/>
          </p:nvPr>
        </p:nvSpPr>
        <p:spPr>
          <a:xfrm>
            <a:off x="749300" y="1642369"/>
            <a:ext cx="10731500" cy="4534594"/>
          </a:xfrm>
          <a:gradFill>
            <a:gsLst>
              <a:gs pos="0">
                <a:schemeClr val="accent1">
                  <a:lumMod val="5000"/>
                  <a:lumOff val="95000"/>
                </a:schemeClr>
              </a:gs>
              <a:gs pos="100000">
                <a:srgbClr val="FF0000"/>
              </a:gs>
            </a:gsLst>
            <a:lin ang="2700000" scaled="1"/>
          </a:gradFill>
          <a:ln>
            <a:noFill/>
          </a:ln>
        </p:spPr>
        <p:style>
          <a:lnRef idx="1">
            <a:schemeClr val="accent1"/>
          </a:lnRef>
          <a:fillRef idx="2">
            <a:schemeClr val="accent1"/>
          </a:fillRef>
          <a:effectRef idx="1">
            <a:schemeClr val="accent1"/>
          </a:effectRef>
          <a:fontRef idx="minor">
            <a:schemeClr val="dk1"/>
          </a:fontRef>
        </p:style>
        <p:txBody>
          <a:bodyPr anchor="ctr">
            <a:noAutofit/>
          </a:bodyPr>
          <a:lstStyle/>
          <a:p>
            <a:r>
              <a:rPr lang="pl-PL" dirty="0"/>
              <a:t>C</a:t>
            </a:r>
            <a:r>
              <a:rPr lang="en-US" dirty="0" err="1"/>
              <a:t>ommunist</a:t>
            </a:r>
            <a:r>
              <a:rPr lang="en-US" dirty="0"/>
              <a:t> (</a:t>
            </a:r>
            <a:r>
              <a:rPr lang="en-US" dirty="0">
                <a:solidFill>
                  <a:schemeClr val="tx1"/>
                </a:solidFill>
              </a:rPr>
              <a:t>extreme left)</a:t>
            </a:r>
            <a:r>
              <a:rPr lang="en-US" dirty="0">
                <a:solidFill>
                  <a:srgbClr val="FF0000"/>
                </a:solidFill>
              </a:rPr>
              <a:t> </a:t>
            </a:r>
            <a:r>
              <a:rPr lang="pl-PL" dirty="0" err="1"/>
              <a:t>governance</a:t>
            </a:r>
            <a:r>
              <a:rPr lang="pl-PL" dirty="0"/>
              <a:t> </a:t>
            </a:r>
            <a:r>
              <a:rPr lang="en-US" dirty="0"/>
              <a:t>base</a:t>
            </a:r>
            <a:r>
              <a:rPr lang="pl-PL" dirty="0"/>
              <a:t>s</a:t>
            </a:r>
            <a:r>
              <a:rPr lang="en-US" dirty="0"/>
              <a:t> its power on zero tolerance of opposition, deceit, fomenting a culture of betrayal, fear, terror, and ultimately elimination</a:t>
            </a:r>
            <a:r>
              <a:rPr lang="pl-PL" dirty="0"/>
              <a:t> of </a:t>
            </a:r>
            <a:r>
              <a:rPr lang="pl-PL" dirty="0" err="1"/>
              <a:t>any</a:t>
            </a:r>
            <a:r>
              <a:rPr lang="pl-PL" dirty="0"/>
              <a:t> </a:t>
            </a:r>
            <a:r>
              <a:rPr lang="pl-PL" dirty="0" err="1"/>
              <a:t>opponents</a:t>
            </a:r>
            <a:r>
              <a:rPr lang="pl-PL" dirty="0"/>
              <a:t>.</a:t>
            </a:r>
          </a:p>
          <a:p>
            <a:r>
              <a:rPr lang="en-US" dirty="0"/>
              <a:t>Both Stalin and Hitler felt themselves to be unaccountable.  T</a:t>
            </a:r>
            <a:r>
              <a:rPr lang="pl-PL" dirty="0"/>
              <a:t>hey </a:t>
            </a:r>
            <a:r>
              <a:rPr lang="en-US" dirty="0"/>
              <a:t>believed that their actions could be hidden, falsified, minimized</a:t>
            </a:r>
            <a:r>
              <a:rPr lang="en-US" dirty="0" smtClean="0"/>
              <a:t>…</a:t>
            </a:r>
            <a:r>
              <a:rPr lang="pl-PL" dirty="0" smtClean="0"/>
              <a:t> </a:t>
            </a:r>
            <a:r>
              <a:rPr lang="en-US" dirty="0" smtClean="0"/>
              <a:t>being </a:t>
            </a:r>
            <a:r>
              <a:rPr lang="pl-PL" dirty="0" err="1"/>
              <a:t>certain</a:t>
            </a:r>
            <a:r>
              <a:rPr lang="pl-PL" dirty="0"/>
              <a:t> of </a:t>
            </a:r>
            <a:r>
              <a:rPr lang="pl-PL" dirty="0" err="1"/>
              <a:t>never</a:t>
            </a:r>
            <a:r>
              <a:rPr lang="pl-PL" dirty="0"/>
              <a:t> </a:t>
            </a:r>
            <a:r>
              <a:rPr lang="pl-PL" dirty="0" err="1"/>
              <a:t>having</a:t>
            </a:r>
            <a:r>
              <a:rPr lang="pl-PL" dirty="0"/>
              <a:t> to face </a:t>
            </a:r>
            <a:r>
              <a:rPr lang="en-US" dirty="0"/>
              <a:t>responsibility for their actions</a:t>
            </a:r>
            <a:r>
              <a:rPr lang="pl-PL" dirty="0"/>
              <a:t>.</a:t>
            </a:r>
          </a:p>
          <a:p>
            <a:r>
              <a:rPr lang="pl-PL" dirty="0" smtClean="0"/>
              <a:t>T</a:t>
            </a:r>
            <a:r>
              <a:rPr lang="en-US" dirty="0" smtClean="0"/>
              <a:t>he </a:t>
            </a:r>
            <a:r>
              <a:rPr lang="en-US" dirty="0"/>
              <a:t>desire to take revenge </a:t>
            </a:r>
            <a:r>
              <a:rPr lang="pl-PL" dirty="0"/>
              <a:t>on the </a:t>
            </a:r>
            <a:r>
              <a:rPr lang="pl-PL" dirty="0" err="1"/>
              <a:t>Poles</a:t>
            </a:r>
            <a:r>
              <a:rPr lang="pl-PL" dirty="0"/>
              <a:t> for </a:t>
            </a:r>
            <a:r>
              <a:rPr lang="en-US" dirty="0"/>
              <a:t>the victorious repulsion of Soviet Russia's aggression in 1920</a:t>
            </a:r>
            <a:r>
              <a:rPr lang="pl-PL" dirty="0"/>
              <a:t>, </a:t>
            </a:r>
            <a:r>
              <a:rPr lang="pl-PL" dirty="0" err="1"/>
              <a:t>preventing</a:t>
            </a:r>
            <a:r>
              <a:rPr lang="pl-PL" dirty="0"/>
              <a:t> the </a:t>
            </a:r>
            <a:r>
              <a:rPr lang="pl-PL" dirty="0" err="1"/>
              <a:t>Bolsheviks</a:t>
            </a:r>
            <a:r>
              <a:rPr lang="pl-PL" dirty="0"/>
              <a:t>’ </a:t>
            </a:r>
            <a:r>
              <a:rPr lang="en-US" dirty="0"/>
              <a:t>march to the West and the imposition of communism on all of </a:t>
            </a:r>
            <a:r>
              <a:rPr lang="en-US" dirty="0" smtClean="0"/>
              <a:t>Europe</a:t>
            </a:r>
            <a:r>
              <a:rPr lang="pl-PL" dirty="0"/>
              <a:t>, </a:t>
            </a:r>
            <a:r>
              <a:rPr lang="pl-PL" dirty="0" err="1" smtClean="0"/>
              <a:t>very</a:t>
            </a:r>
            <a:r>
              <a:rPr lang="pl-PL" dirty="0" smtClean="0"/>
              <a:t> </a:t>
            </a:r>
            <a:r>
              <a:rPr lang="pl-PL" dirty="0" err="1" smtClean="0"/>
              <a:t>likely</a:t>
            </a:r>
            <a:r>
              <a:rPr lang="pl-PL" dirty="0" smtClean="0"/>
              <a:t> </a:t>
            </a:r>
            <a:r>
              <a:rPr lang="en-US" dirty="0"/>
              <a:t>played </a:t>
            </a:r>
            <a:r>
              <a:rPr lang="en-US" dirty="0" smtClean="0"/>
              <a:t>a role.</a:t>
            </a:r>
            <a:endParaRPr lang="pl-PL" sz="3600" dirty="0"/>
          </a:p>
        </p:txBody>
      </p:sp>
      <p:sp>
        <p:nvSpPr>
          <p:cNvPr id="5" name="Rectangle 2"/>
          <p:cNvSpPr>
            <a:spLocks noChangeArrowheads="1"/>
          </p:cNvSpPr>
          <p:nvPr/>
        </p:nvSpPr>
        <p:spPr bwMode="auto">
          <a:xfrm>
            <a:off x="0" y="-184666"/>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l-PL" altLang="pl-PL"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1293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273175"/>
          </a:xfrm>
        </p:spPr>
        <p:txBody>
          <a:bodyPr>
            <a:normAutofit/>
          </a:bodyPr>
          <a:lstStyle/>
          <a:p>
            <a:pPr algn="ctr"/>
            <a:r>
              <a:rPr lang="en-US" b="1" dirty="0"/>
              <a:t>Discovery of the Katyn graves</a:t>
            </a:r>
            <a:endParaRPr lang="pl-PL" b="1" dirty="0"/>
          </a:p>
        </p:txBody>
      </p:sp>
      <p:sp>
        <p:nvSpPr>
          <p:cNvPr id="3" name="Content Placeholder 2"/>
          <p:cNvSpPr>
            <a:spLocks noGrp="1"/>
          </p:cNvSpPr>
          <p:nvPr>
            <p:ph idx="1"/>
          </p:nvPr>
        </p:nvSpPr>
        <p:spPr>
          <a:xfrm>
            <a:off x="838200" y="1638301"/>
            <a:ext cx="10515600" cy="4538662"/>
          </a:xfrm>
          <a:gradFill>
            <a:gsLst>
              <a:gs pos="0">
                <a:schemeClr val="accent1">
                  <a:lumMod val="5000"/>
                  <a:lumOff val="95000"/>
                </a:schemeClr>
              </a:gs>
              <a:gs pos="100000">
                <a:srgbClr val="FF0000"/>
              </a:gs>
            </a:gsLst>
            <a:lin ang="2700000" scaled="1"/>
          </a:gradFill>
          <a:ln>
            <a:noFill/>
          </a:ln>
        </p:spPr>
        <p:style>
          <a:lnRef idx="1">
            <a:schemeClr val="accent1"/>
          </a:lnRef>
          <a:fillRef idx="2">
            <a:schemeClr val="accent1"/>
          </a:fillRef>
          <a:effectRef idx="1">
            <a:schemeClr val="accent1"/>
          </a:effectRef>
          <a:fontRef idx="minor">
            <a:schemeClr val="dk1"/>
          </a:fontRef>
        </p:style>
        <p:txBody>
          <a:bodyPr anchor="ctr">
            <a:noAutofit/>
          </a:bodyPr>
          <a:lstStyle/>
          <a:p>
            <a:pPr marL="0" indent="0">
              <a:buNone/>
            </a:pPr>
            <a:r>
              <a:rPr lang="en-US" dirty="0"/>
              <a:t>The Germans </a:t>
            </a:r>
            <a:r>
              <a:rPr lang="pl-PL" dirty="0" err="1"/>
              <a:t>were</a:t>
            </a:r>
            <a:r>
              <a:rPr lang="pl-PL" dirty="0"/>
              <a:t> </a:t>
            </a:r>
            <a:r>
              <a:rPr lang="pl-PL" dirty="0" err="1"/>
              <a:t>informed</a:t>
            </a:r>
            <a:r>
              <a:rPr lang="pl-PL" dirty="0"/>
              <a:t> </a:t>
            </a:r>
            <a:r>
              <a:rPr lang="pl-PL" dirty="0" err="1"/>
              <a:t>about</a:t>
            </a:r>
            <a:r>
              <a:rPr lang="pl-PL" dirty="0"/>
              <a:t> the </a:t>
            </a:r>
            <a:r>
              <a:rPr lang="pl-PL" dirty="0" err="1"/>
              <a:t>graves</a:t>
            </a:r>
            <a:r>
              <a:rPr lang="pl-PL" dirty="0"/>
              <a:t> </a:t>
            </a:r>
            <a:r>
              <a:rPr lang="en-US" dirty="0"/>
              <a:t>by the local population at the beginning of 1943. </a:t>
            </a:r>
            <a:r>
              <a:rPr lang="pl-PL" dirty="0"/>
              <a:t> </a:t>
            </a:r>
            <a:r>
              <a:rPr lang="en-US" dirty="0"/>
              <a:t>On April 13, the German radio broadcast a message about the discovery of mass graves in which the bodies of missing Polish officers were found.</a:t>
            </a:r>
            <a:endParaRPr lang="pl-PL" dirty="0"/>
          </a:p>
          <a:p>
            <a:pPr marL="0" indent="0">
              <a:buNone/>
            </a:pPr>
            <a:r>
              <a:rPr lang="en-US" dirty="0">
                <a:solidFill>
                  <a:srgbClr val="010101"/>
                </a:solidFill>
                <a:ea typeface="Times New Roman" panose="02020603050405020304" pitchFamily="18" charset="0"/>
                <a:cs typeface="Times New Roman" panose="02020603050405020304" pitchFamily="18" charset="0"/>
              </a:rPr>
              <a:t>A few days later, radio Moscow broadcast a message that it was </a:t>
            </a:r>
            <a:r>
              <a:rPr lang="pl-PL" dirty="0" err="1">
                <a:solidFill>
                  <a:srgbClr val="010101"/>
                </a:solidFill>
                <a:ea typeface="Times New Roman" panose="02020603050405020304" pitchFamily="18" charset="0"/>
                <a:cs typeface="Times New Roman" panose="02020603050405020304" pitchFamily="18" charset="0"/>
              </a:rPr>
              <a:t>merely</a:t>
            </a:r>
            <a:r>
              <a:rPr lang="pl-PL" dirty="0">
                <a:solidFill>
                  <a:srgbClr val="010101"/>
                </a:solidFill>
                <a:ea typeface="Times New Roman" panose="02020603050405020304" pitchFamily="18" charset="0"/>
                <a:cs typeface="Times New Roman" panose="02020603050405020304" pitchFamily="18" charset="0"/>
              </a:rPr>
              <a:t> </a:t>
            </a:r>
            <a:r>
              <a:rPr lang="en-US" dirty="0">
                <a:solidFill>
                  <a:srgbClr val="010101"/>
                </a:solidFill>
                <a:ea typeface="Times New Roman" panose="02020603050405020304" pitchFamily="18" charset="0"/>
                <a:cs typeface="Times New Roman" panose="02020603050405020304" pitchFamily="18" charset="0"/>
              </a:rPr>
              <a:t>German propaganda and that it was the Germans who committed the crime. </a:t>
            </a:r>
            <a:r>
              <a:rPr lang="pl-PL" dirty="0">
                <a:solidFill>
                  <a:srgbClr val="010101"/>
                </a:solidFill>
                <a:ea typeface="Times New Roman" panose="02020603050405020304" pitchFamily="18" charset="0"/>
                <a:cs typeface="Times New Roman" panose="02020603050405020304" pitchFamily="18" charset="0"/>
              </a:rPr>
              <a:t> </a:t>
            </a:r>
            <a:r>
              <a:rPr lang="pl-PL" dirty="0" err="1">
                <a:solidFill>
                  <a:srgbClr val="010101"/>
                </a:solidFill>
                <a:ea typeface="Times New Roman" panose="02020603050405020304" pitchFamily="18" charset="0"/>
                <a:cs typeface="Times New Roman" panose="02020603050405020304" pitchFamily="18" charset="0"/>
              </a:rPr>
              <a:t>Sadly</a:t>
            </a:r>
            <a:r>
              <a:rPr lang="pl-PL" dirty="0">
                <a:solidFill>
                  <a:srgbClr val="010101"/>
                </a:solidFill>
                <a:ea typeface="Times New Roman" panose="02020603050405020304" pitchFamily="18" charset="0"/>
                <a:cs typeface="Times New Roman" panose="02020603050405020304" pitchFamily="18" charset="0"/>
              </a:rPr>
              <a:t>, </a:t>
            </a:r>
            <a:r>
              <a:rPr lang="en-US" dirty="0">
                <a:solidFill>
                  <a:srgbClr val="010101"/>
                </a:solidFill>
                <a:ea typeface="Times New Roman" panose="02020603050405020304" pitchFamily="18" charset="0"/>
                <a:cs typeface="Times New Roman" panose="02020603050405020304" pitchFamily="18" charset="0"/>
              </a:rPr>
              <a:t>U</a:t>
            </a:r>
            <a:r>
              <a:rPr lang="pl-PL" dirty="0">
                <a:solidFill>
                  <a:srgbClr val="010101"/>
                </a:solidFill>
                <a:ea typeface="Times New Roman" panose="02020603050405020304" pitchFamily="18" charset="0"/>
                <a:cs typeface="Times New Roman" panose="02020603050405020304" pitchFamily="18" charset="0"/>
              </a:rPr>
              <a:t>.</a:t>
            </a:r>
            <a:r>
              <a:rPr lang="en-US" dirty="0">
                <a:solidFill>
                  <a:srgbClr val="010101"/>
                </a:solidFill>
                <a:ea typeface="Times New Roman" panose="02020603050405020304" pitchFamily="18" charset="0"/>
                <a:cs typeface="Times New Roman" panose="02020603050405020304" pitchFamily="18" charset="0"/>
              </a:rPr>
              <a:t>S</a:t>
            </a:r>
            <a:r>
              <a:rPr lang="pl-PL" dirty="0">
                <a:solidFill>
                  <a:srgbClr val="010101"/>
                </a:solidFill>
                <a:ea typeface="Times New Roman" panose="02020603050405020304" pitchFamily="18" charset="0"/>
                <a:cs typeface="Times New Roman" panose="02020603050405020304" pitchFamily="18" charset="0"/>
              </a:rPr>
              <a:t>.</a:t>
            </a:r>
            <a:r>
              <a:rPr lang="en-US" dirty="0">
                <a:solidFill>
                  <a:srgbClr val="010101"/>
                </a:solidFill>
                <a:ea typeface="Times New Roman" panose="02020603050405020304" pitchFamily="18" charset="0"/>
                <a:cs typeface="Times New Roman" panose="02020603050405020304" pitchFamily="18" charset="0"/>
              </a:rPr>
              <a:t> President Roosevelt and British Prime Minister Churchill remained silent.</a:t>
            </a:r>
            <a:r>
              <a:rPr lang="pl-PL" dirty="0">
                <a:solidFill>
                  <a:srgbClr val="010101"/>
                </a:solidFill>
                <a:ea typeface="Times New Roman" panose="02020603050405020304" pitchFamily="18" charset="0"/>
                <a:cs typeface="Times New Roman" panose="02020603050405020304" pitchFamily="18" charset="0"/>
              </a:rPr>
              <a:t>  </a:t>
            </a:r>
          </a:p>
          <a:p>
            <a:pPr marL="0" indent="0">
              <a:buNone/>
            </a:pPr>
            <a:r>
              <a:rPr lang="en-US" dirty="0">
                <a:solidFill>
                  <a:srgbClr val="000000"/>
                </a:solidFill>
                <a:ea typeface="Calibri" panose="020F0502020204030204" pitchFamily="34" charset="0"/>
                <a:cs typeface="Times New Roman" panose="02020603050405020304" pitchFamily="18" charset="0"/>
              </a:rPr>
              <a:t>The facts presented caused great consternation among the Western Allies, possibly threatening to damage their alliance with Soviet Union because the crimes were committed on the allied Polish </a:t>
            </a:r>
            <a:r>
              <a:rPr lang="en-US" dirty="0" smtClean="0">
                <a:solidFill>
                  <a:srgbClr val="000000"/>
                </a:solidFill>
                <a:ea typeface="Calibri" panose="020F0502020204030204" pitchFamily="34" charset="0"/>
                <a:cs typeface="Times New Roman" panose="02020603050405020304" pitchFamily="18" charset="0"/>
              </a:rPr>
              <a:t>soldiers</a:t>
            </a:r>
            <a:r>
              <a:rPr lang="pl-PL" dirty="0" smtClean="0">
                <a:solidFill>
                  <a:srgbClr val="000000"/>
                </a:solidFill>
                <a:ea typeface="Calibri" panose="020F0502020204030204" pitchFamily="34" charset="0"/>
                <a:cs typeface="Times New Roman" panose="02020603050405020304" pitchFamily="18" charset="0"/>
              </a:rPr>
              <a:t>.</a:t>
            </a:r>
            <a:endParaRPr lang="pl-PL" dirty="0"/>
          </a:p>
        </p:txBody>
      </p:sp>
      <p:sp>
        <p:nvSpPr>
          <p:cNvPr id="5" name="Rectangle 2"/>
          <p:cNvSpPr>
            <a:spLocks noChangeArrowheads="1"/>
          </p:cNvSpPr>
          <p:nvPr/>
        </p:nvSpPr>
        <p:spPr bwMode="auto">
          <a:xfrm>
            <a:off x="0" y="-184666"/>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l-PL" altLang="pl-PL"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0864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a1.warszawskagazeta.pl/media/k2/items/cache/a39805ae4209f5a106f2620073bf1be8_XL.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490298" y="210994"/>
            <a:ext cx="9347055" cy="5831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678442" y="6042938"/>
            <a:ext cx="4607992" cy="461665"/>
          </a:xfrm>
          <a:prstGeom prst="rect">
            <a:avLst/>
          </a:prstGeom>
          <a:noFill/>
        </p:spPr>
        <p:txBody>
          <a:bodyPr wrap="none" rtlCol="0">
            <a:spAutoFit/>
          </a:bodyPr>
          <a:lstStyle/>
          <a:p>
            <a:pPr algn="ctr"/>
            <a:r>
              <a:rPr lang="en-US" sz="2400" i="1" dirty="0"/>
              <a:t>One of the eight death pits in Katyn</a:t>
            </a:r>
            <a:endParaRPr lang="pl-PL" sz="2400" i="1" dirty="0"/>
          </a:p>
        </p:txBody>
      </p:sp>
    </p:spTree>
    <p:extLst>
      <p:ext uri="{BB962C8B-B14F-4D97-AF65-F5344CB8AC3E}">
        <p14:creationId xmlns:p14="http://schemas.microsoft.com/office/powerpoint/2010/main" val="34341030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365125"/>
            <a:ext cx="10706100" cy="1108075"/>
          </a:xfrm>
        </p:spPr>
        <p:txBody>
          <a:bodyPr>
            <a:noAutofit/>
          </a:bodyPr>
          <a:lstStyle/>
          <a:p>
            <a:pPr algn="ctr"/>
            <a:r>
              <a:rPr lang="en-US" sz="2400" b="1" dirty="0">
                <a:latin typeface="+mn-lt"/>
                <a:ea typeface="Times New Roman" panose="02020603050405020304" pitchFamily="18" charset="0"/>
                <a:cs typeface="Times New Roman" panose="02020603050405020304" pitchFamily="18" charset="0"/>
              </a:rPr>
              <a:t>The history of Poland is marked by graves… There has never been such a grave yet.</a:t>
            </a:r>
            <a:r>
              <a:rPr lang="en-US" sz="1800" dirty="0">
                <a:latin typeface="+mn-lt"/>
                <a:ea typeface="Arial" panose="020B0604020202020204" pitchFamily="34" charset="0"/>
                <a:cs typeface="Times New Roman" panose="02020603050405020304" pitchFamily="18" charset="0"/>
              </a:rPr>
              <a:t/>
            </a:r>
            <a:br>
              <a:rPr lang="en-US" sz="1800" dirty="0">
                <a:latin typeface="+mn-lt"/>
                <a:ea typeface="Arial" panose="020B0604020202020204" pitchFamily="34" charset="0"/>
                <a:cs typeface="Times New Roman" panose="02020603050405020304" pitchFamily="18" charset="0"/>
              </a:rPr>
            </a:br>
            <a:r>
              <a:rPr lang="pl-PL" sz="1800" dirty="0">
                <a:latin typeface="+mn-lt"/>
                <a:ea typeface="Arial" panose="020B0604020202020204" pitchFamily="34" charset="0"/>
                <a:cs typeface="Times New Roman" panose="02020603050405020304" pitchFamily="18" charset="0"/>
              </a:rPr>
              <a:t/>
            </a:r>
            <a:br>
              <a:rPr lang="pl-PL" sz="1800" dirty="0">
                <a:latin typeface="+mn-lt"/>
                <a:ea typeface="Arial" panose="020B0604020202020204" pitchFamily="34" charset="0"/>
                <a:cs typeface="Times New Roman" panose="02020603050405020304" pitchFamily="18" charset="0"/>
              </a:rPr>
            </a:br>
            <a:r>
              <a:rPr lang="pl-PL" sz="1800" dirty="0">
                <a:latin typeface="+mn-lt"/>
                <a:ea typeface="Arial" panose="020B0604020202020204" pitchFamily="34" charset="0"/>
                <a:cs typeface="Times New Roman" panose="02020603050405020304" pitchFamily="18" charset="0"/>
              </a:rPr>
              <a:t>(</a:t>
            </a:r>
            <a:r>
              <a:rPr lang="en-US" sz="1800" dirty="0">
                <a:latin typeface="+mn-lt"/>
                <a:ea typeface="Arial" panose="020B0604020202020204" pitchFamily="34" charset="0"/>
                <a:cs typeface="Times New Roman" panose="02020603050405020304" pitchFamily="18" charset="0"/>
              </a:rPr>
              <a:t>words </a:t>
            </a:r>
            <a:r>
              <a:rPr lang="pl-PL" sz="1800" dirty="0" err="1">
                <a:latin typeface="+mn-lt"/>
                <a:ea typeface="Arial" panose="020B0604020202020204" pitchFamily="34" charset="0"/>
                <a:cs typeface="Times New Roman" panose="02020603050405020304" pitchFamily="18" charset="0"/>
              </a:rPr>
              <a:t>uttered</a:t>
            </a:r>
            <a:r>
              <a:rPr lang="pl-PL" sz="1800" dirty="0">
                <a:latin typeface="+mn-lt"/>
                <a:ea typeface="Arial" panose="020B0604020202020204" pitchFamily="34" charset="0"/>
                <a:cs typeface="Times New Roman" panose="02020603050405020304" pitchFamily="18" charset="0"/>
              </a:rPr>
              <a:t> </a:t>
            </a:r>
            <a:r>
              <a:rPr lang="en-US" sz="1800" dirty="0">
                <a:latin typeface="+mn-lt"/>
                <a:ea typeface="Arial" panose="020B0604020202020204" pitchFamily="34" charset="0"/>
                <a:cs typeface="Times New Roman" panose="02020603050405020304" pitchFamily="18" charset="0"/>
              </a:rPr>
              <a:t>on May 14, 1943</a:t>
            </a:r>
            <a:r>
              <a:rPr lang="pl-PL" sz="1800" dirty="0">
                <a:latin typeface="+mn-lt"/>
                <a:ea typeface="Arial" panose="020B0604020202020204" pitchFamily="34" charset="0"/>
                <a:cs typeface="Times New Roman" panose="02020603050405020304" pitchFamily="18" charset="0"/>
              </a:rPr>
              <a:t> </a:t>
            </a:r>
            <a:r>
              <a:rPr lang="en-US" sz="1800" dirty="0">
                <a:latin typeface="+mn-lt"/>
                <a:ea typeface="Arial" panose="020B0604020202020204" pitchFamily="34" charset="0"/>
                <a:cs typeface="Times New Roman" panose="02020603050405020304" pitchFamily="18" charset="0"/>
              </a:rPr>
              <a:t>by Wacław </a:t>
            </a:r>
            <a:r>
              <a:rPr lang="en-US" sz="1800" dirty="0" err="1">
                <a:latin typeface="+mn-lt"/>
                <a:ea typeface="Arial" panose="020B0604020202020204" pitchFamily="34" charset="0"/>
                <a:cs typeface="Times New Roman" panose="02020603050405020304" pitchFamily="18" charset="0"/>
              </a:rPr>
              <a:t>Lachert</a:t>
            </a:r>
            <a:r>
              <a:rPr lang="en-US" sz="1800" dirty="0">
                <a:latin typeface="+mn-lt"/>
                <a:ea typeface="Arial" panose="020B0604020202020204" pitchFamily="34" charset="0"/>
                <a:cs typeface="Times New Roman" panose="02020603050405020304" pitchFamily="18" charset="0"/>
              </a:rPr>
              <a:t>, president of the Board of the Polish Red Cross during the exhumation, to which the Germans invited representatives of </a:t>
            </a:r>
            <a:r>
              <a:rPr lang="en-US" sz="1800" dirty="0" err="1" smtClean="0">
                <a:latin typeface="+mn-lt"/>
                <a:ea typeface="Arial" panose="020B0604020202020204" pitchFamily="34" charset="0"/>
                <a:cs typeface="Times New Roman" panose="02020603050405020304" pitchFamily="18" charset="0"/>
              </a:rPr>
              <a:t>th</a:t>
            </a:r>
            <a:r>
              <a:rPr lang="pl-PL" sz="1800" dirty="0" err="1" smtClean="0">
                <a:latin typeface="+mn-lt"/>
                <a:ea typeface="Arial" panose="020B0604020202020204" pitchFamily="34" charset="0"/>
                <a:cs typeface="Times New Roman" panose="02020603050405020304" pitchFamily="18" charset="0"/>
              </a:rPr>
              <a:t>at</a:t>
            </a:r>
            <a:r>
              <a:rPr lang="pl-PL" sz="1800" dirty="0" smtClean="0">
                <a:latin typeface="+mn-lt"/>
                <a:ea typeface="Arial" panose="020B0604020202020204" pitchFamily="34" charset="0"/>
                <a:cs typeface="Times New Roman" panose="02020603050405020304" pitchFamily="18" charset="0"/>
              </a:rPr>
              <a:t> </a:t>
            </a:r>
            <a:r>
              <a:rPr lang="pl-PL" sz="1800" dirty="0" err="1" smtClean="0">
                <a:latin typeface="+mn-lt"/>
                <a:ea typeface="Arial" panose="020B0604020202020204" pitchFamily="34" charset="0"/>
                <a:cs typeface="Times New Roman" panose="02020603050405020304" pitchFamily="18" charset="0"/>
              </a:rPr>
              <a:t>organization</a:t>
            </a:r>
            <a:r>
              <a:rPr lang="pl-PL" sz="1800" dirty="0" smtClean="0">
                <a:solidFill>
                  <a:srgbClr val="000000"/>
                </a:solidFill>
                <a:latin typeface="+mn-lt"/>
                <a:ea typeface="Times New Roman" panose="02020603050405020304" pitchFamily="18" charset="0"/>
                <a:cs typeface="Times New Roman" panose="02020603050405020304" pitchFamily="18" charset="0"/>
              </a:rPr>
              <a:t>)</a:t>
            </a:r>
            <a:endParaRPr lang="pl-PL" sz="1600" dirty="0">
              <a:latin typeface="+mn-lt"/>
            </a:endParaRPr>
          </a:p>
        </p:txBody>
      </p:sp>
      <p:sp>
        <p:nvSpPr>
          <p:cNvPr id="3" name="Content Placeholder 2"/>
          <p:cNvSpPr>
            <a:spLocks noGrp="1"/>
          </p:cNvSpPr>
          <p:nvPr>
            <p:ph idx="1"/>
          </p:nvPr>
        </p:nvSpPr>
        <p:spPr>
          <a:xfrm>
            <a:off x="647700" y="1638300"/>
            <a:ext cx="10706100" cy="4538662"/>
          </a:xfrm>
          <a:gradFill>
            <a:gsLst>
              <a:gs pos="0">
                <a:schemeClr val="accent1">
                  <a:lumMod val="5000"/>
                  <a:lumOff val="95000"/>
                </a:schemeClr>
              </a:gs>
              <a:gs pos="100000">
                <a:srgbClr val="FF0000"/>
              </a:gs>
            </a:gsLst>
            <a:lin ang="2700000" scaled="1"/>
          </a:gradFill>
          <a:ln>
            <a:noFill/>
          </a:ln>
        </p:spPr>
        <p:style>
          <a:lnRef idx="1">
            <a:schemeClr val="accent1"/>
          </a:lnRef>
          <a:fillRef idx="2">
            <a:schemeClr val="accent1"/>
          </a:fillRef>
          <a:effectRef idx="1">
            <a:schemeClr val="accent1"/>
          </a:effectRef>
          <a:fontRef idx="minor">
            <a:schemeClr val="dk1"/>
          </a:fontRef>
        </p:style>
        <p:txBody>
          <a:bodyPr>
            <a:normAutofit fontScale="92500" lnSpcReduction="10000"/>
          </a:bodyPr>
          <a:lstStyle/>
          <a:p>
            <a:pPr marL="0" marR="0" indent="0">
              <a:lnSpc>
                <a:spcPct val="100000"/>
              </a:lnSpc>
              <a:spcBef>
                <a:spcPts val="0"/>
              </a:spcBef>
              <a:spcAft>
                <a:spcPts val="0"/>
              </a:spcAft>
              <a:buNone/>
            </a:pPr>
            <a:r>
              <a:rPr lang="pl-PL" sz="2400" dirty="0">
                <a:ea typeface="Arial" panose="020B0604020202020204" pitchFamily="34" charset="0"/>
                <a:cs typeface="Times New Roman" panose="02020603050405020304" pitchFamily="18" charset="0"/>
              </a:rPr>
              <a:t>I</a:t>
            </a:r>
            <a:r>
              <a:rPr lang="en-US" sz="2400" dirty="0">
                <a:ea typeface="Arial" panose="020B0604020202020204" pitchFamily="34" charset="0"/>
                <a:cs typeface="Times New Roman" panose="02020603050405020304" pitchFamily="18" charset="0"/>
              </a:rPr>
              <a:t>n order to prove that </a:t>
            </a:r>
            <a:r>
              <a:rPr lang="pl-PL" sz="2400" dirty="0" err="1">
                <a:ea typeface="Arial" panose="020B0604020202020204" pitchFamily="34" charset="0"/>
                <a:cs typeface="Times New Roman" panose="02020603050405020304" pitchFamily="18" charset="0"/>
              </a:rPr>
              <a:t>it</a:t>
            </a:r>
            <a:r>
              <a:rPr lang="pl-PL" sz="2400" dirty="0">
                <a:ea typeface="Arial" panose="020B0604020202020204" pitchFamily="34" charset="0"/>
                <a:cs typeface="Times New Roman" panose="02020603050405020304" pitchFamily="18" charset="0"/>
              </a:rPr>
              <a:t> was </a:t>
            </a:r>
            <a:r>
              <a:rPr lang="en-US" sz="2400" dirty="0">
                <a:ea typeface="Arial" panose="020B0604020202020204" pitchFamily="34" charset="0"/>
                <a:cs typeface="Times New Roman" panose="02020603050405020304" pitchFamily="18" charset="0"/>
              </a:rPr>
              <a:t>the Russians </a:t>
            </a:r>
            <a:r>
              <a:rPr lang="pl-PL" sz="2400" dirty="0" err="1">
                <a:ea typeface="Arial" panose="020B0604020202020204" pitchFamily="34" charset="0"/>
                <a:cs typeface="Times New Roman" panose="02020603050405020304" pitchFamily="18" charset="0"/>
              </a:rPr>
              <a:t>who</a:t>
            </a:r>
            <a:r>
              <a:rPr lang="pl-PL" sz="2400" dirty="0">
                <a:ea typeface="Arial" panose="020B0604020202020204" pitchFamily="34" charset="0"/>
                <a:cs typeface="Times New Roman" panose="02020603050405020304" pitchFamily="18" charset="0"/>
              </a:rPr>
              <a:t> </a:t>
            </a:r>
            <a:r>
              <a:rPr lang="en-US" sz="2400" dirty="0">
                <a:ea typeface="Arial" panose="020B0604020202020204" pitchFamily="34" charset="0"/>
                <a:cs typeface="Times New Roman" panose="02020603050405020304" pitchFamily="18" charset="0"/>
              </a:rPr>
              <a:t>murdered Polish soldiers, </a:t>
            </a:r>
            <a:r>
              <a:rPr lang="pl-PL" sz="2400" dirty="0">
                <a:ea typeface="Arial" panose="020B0604020202020204" pitchFamily="34" charset="0"/>
                <a:cs typeface="Times New Roman" panose="02020603050405020304" pitchFamily="18" charset="0"/>
              </a:rPr>
              <a:t>the </a:t>
            </a:r>
            <a:r>
              <a:rPr lang="pl-PL" sz="2400" dirty="0" err="1">
                <a:ea typeface="Arial" panose="020B0604020202020204" pitchFamily="34" charset="0"/>
                <a:cs typeface="Times New Roman" panose="02020603050405020304" pitchFamily="18" charset="0"/>
              </a:rPr>
              <a:t>Germans</a:t>
            </a:r>
            <a:r>
              <a:rPr lang="pl-PL" sz="2400" dirty="0">
                <a:ea typeface="Arial" panose="020B0604020202020204" pitchFamily="34" charset="0"/>
                <a:cs typeface="Times New Roman" panose="02020603050405020304" pitchFamily="18" charset="0"/>
              </a:rPr>
              <a:t> </a:t>
            </a:r>
            <a:r>
              <a:rPr lang="en-US" sz="2400" dirty="0">
                <a:ea typeface="Arial" panose="020B0604020202020204" pitchFamily="34" charset="0"/>
                <a:cs typeface="Times New Roman" panose="02020603050405020304" pitchFamily="18" charset="0"/>
              </a:rPr>
              <a:t>invited representatives of the Allies and many other countries to </a:t>
            </a:r>
            <a:r>
              <a:rPr lang="pl-PL" sz="2400" dirty="0" err="1">
                <a:ea typeface="Arial" panose="020B0604020202020204" pitchFamily="34" charset="0"/>
                <a:cs typeface="Times New Roman" panose="02020603050405020304" pitchFamily="18" charset="0"/>
              </a:rPr>
              <a:t>inspect</a:t>
            </a:r>
            <a:r>
              <a:rPr lang="pl-PL" sz="2400" dirty="0">
                <a:ea typeface="Arial" panose="020B0604020202020204" pitchFamily="34" charset="0"/>
                <a:cs typeface="Times New Roman" panose="02020603050405020304" pitchFamily="18" charset="0"/>
              </a:rPr>
              <a:t> </a:t>
            </a:r>
            <a:r>
              <a:rPr lang="en-US" sz="2400" dirty="0">
                <a:ea typeface="Arial" panose="020B0604020202020204" pitchFamily="34" charset="0"/>
                <a:cs typeface="Times New Roman" panose="02020603050405020304" pitchFamily="18" charset="0"/>
              </a:rPr>
              <a:t>the crime scene.</a:t>
            </a:r>
            <a:r>
              <a:rPr lang="pl-PL" sz="2400" dirty="0">
                <a:ea typeface="Arial" panose="020B0604020202020204" pitchFamily="34" charset="0"/>
                <a:cs typeface="Times New Roman" panose="02020603050405020304" pitchFamily="18" charset="0"/>
              </a:rPr>
              <a:t> </a:t>
            </a:r>
          </a:p>
          <a:p>
            <a:pPr marL="0" marR="0" indent="0">
              <a:lnSpc>
                <a:spcPct val="100000"/>
              </a:lnSpc>
              <a:spcBef>
                <a:spcPts val="0"/>
              </a:spcBef>
              <a:spcAft>
                <a:spcPts val="0"/>
              </a:spcAft>
              <a:buNone/>
            </a:pPr>
            <a:endParaRPr lang="pl-PL" sz="2400" dirty="0">
              <a:ea typeface="Arial" panose="020B0604020202020204" pitchFamily="34" charset="0"/>
              <a:cs typeface="Times New Roman" panose="02020603050405020304" pitchFamily="18" charset="0"/>
            </a:endParaRPr>
          </a:p>
          <a:p>
            <a:pPr marL="0" marR="0" indent="0">
              <a:lnSpc>
                <a:spcPct val="100000"/>
              </a:lnSpc>
              <a:spcBef>
                <a:spcPts val="0"/>
              </a:spcBef>
              <a:spcAft>
                <a:spcPts val="0"/>
              </a:spcAft>
              <a:buNone/>
            </a:pPr>
            <a:r>
              <a:rPr lang="en-US" sz="2400" dirty="0">
                <a:ea typeface="Arial" panose="020B0604020202020204" pitchFamily="34" charset="0"/>
                <a:cs typeface="Times New Roman" panose="02020603050405020304" pitchFamily="18" charset="0"/>
              </a:rPr>
              <a:t>The 10-person Polish Red Cross delegation agreed to cooperate in the exhumation. </a:t>
            </a:r>
            <a:r>
              <a:rPr lang="pl-PL" sz="2400" dirty="0">
                <a:ea typeface="Arial" panose="020B0604020202020204" pitchFamily="34" charset="0"/>
                <a:cs typeface="Times New Roman" panose="02020603050405020304" pitchFamily="18" charset="0"/>
              </a:rPr>
              <a:t> </a:t>
            </a:r>
            <a:r>
              <a:rPr lang="en-US" sz="2400" dirty="0">
                <a:ea typeface="Arial" panose="020B0604020202020204" pitchFamily="34" charset="0"/>
                <a:cs typeface="Times New Roman" panose="02020603050405020304" pitchFamily="18" charset="0"/>
              </a:rPr>
              <a:t>Under the supervision of the Germans, the recovered bodies were placed on stretcher</a:t>
            </a:r>
            <a:r>
              <a:rPr lang="pl-PL" sz="2400" dirty="0">
                <a:ea typeface="Arial" panose="020B0604020202020204" pitchFamily="34" charset="0"/>
                <a:cs typeface="Times New Roman" panose="02020603050405020304" pitchFamily="18" charset="0"/>
              </a:rPr>
              <a:t>s</a:t>
            </a:r>
            <a:r>
              <a:rPr lang="en-US" sz="2400" dirty="0">
                <a:ea typeface="Arial" panose="020B0604020202020204" pitchFamily="34" charset="0"/>
                <a:cs typeface="Times New Roman" panose="02020603050405020304" pitchFamily="18" charset="0"/>
              </a:rPr>
              <a:t> and searched meticulously for all documents: notes, diaries, wallets, photos and even parts of uniforms, and then the bodies were buried in new common graves. </a:t>
            </a:r>
            <a:r>
              <a:rPr lang="pl-PL" sz="2400" dirty="0">
                <a:ea typeface="Arial" panose="020B0604020202020204" pitchFamily="34" charset="0"/>
                <a:cs typeface="Times New Roman" panose="02020603050405020304" pitchFamily="18" charset="0"/>
              </a:rPr>
              <a:t> </a:t>
            </a:r>
            <a:r>
              <a:rPr lang="en-US" sz="2400" dirty="0">
                <a:ea typeface="Arial" panose="020B0604020202020204" pitchFamily="34" charset="0"/>
                <a:cs typeface="Times New Roman" panose="02020603050405020304" pitchFamily="18" charset="0"/>
              </a:rPr>
              <a:t>All important materials were put into envelopes and secured in 14 boxes.</a:t>
            </a:r>
            <a:r>
              <a:rPr lang="pl-PL" sz="2400" dirty="0">
                <a:ea typeface="Arial" panose="020B0604020202020204" pitchFamily="34" charset="0"/>
                <a:cs typeface="Times New Roman" panose="02020603050405020304" pitchFamily="18" charset="0"/>
              </a:rPr>
              <a:t> </a:t>
            </a:r>
            <a:r>
              <a:rPr lang="en-US" sz="2400" dirty="0">
                <a:ea typeface="Arial" panose="020B0604020202020204" pitchFamily="34" charset="0"/>
                <a:cs typeface="Times New Roman" panose="02020603050405020304" pitchFamily="18" charset="0"/>
              </a:rPr>
              <a:t> They constituted valuable evidence. </a:t>
            </a:r>
            <a:r>
              <a:rPr lang="pl-PL" sz="2400" dirty="0" err="1">
                <a:ea typeface="Arial" panose="020B0604020202020204" pitchFamily="34" charset="0"/>
                <a:cs typeface="Times New Roman" panose="02020603050405020304" pitchFamily="18" charset="0"/>
              </a:rPr>
              <a:t>Its</a:t>
            </a:r>
            <a:r>
              <a:rPr lang="pl-PL" sz="2400" dirty="0">
                <a:ea typeface="Arial" panose="020B0604020202020204" pitchFamily="34" charset="0"/>
                <a:cs typeface="Times New Roman" panose="02020603050405020304" pitchFamily="18" charset="0"/>
              </a:rPr>
              <a:t> </a:t>
            </a:r>
            <a:r>
              <a:rPr lang="en-US" sz="2400" dirty="0">
                <a:ea typeface="Arial" panose="020B0604020202020204" pitchFamily="34" charset="0"/>
                <a:cs typeface="Times New Roman" panose="02020603050405020304" pitchFamily="18" charset="0"/>
              </a:rPr>
              <a:t>extraordinary fate is described by Allen Paul in his book </a:t>
            </a:r>
            <a:r>
              <a:rPr lang="pl-PL" sz="2400" dirty="0">
                <a:ea typeface="Arial" panose="020B0604020202020204" pitchFamily="34" charset="0"/>
                <a:cs typeface="Times New Roman" panose="02020603050405020304" pitchFamily="18" charset="0"/>
              </a:rPr>
              <a:t>„</a:t>
            </a:r>
            <a:r>
              <a:rPr lang="en-US" sz="2400" dirty="0">
                <a:ea typeface="Arial" panose="020B0604020202020204" pitchFamily="34" charset="0"/>
                <a:cs typeface="Times New Roman" panose="02020603050405020304" pitchFamily="18" charset="0"/>
              </a:rPr>
              <a:t>Katy</a:t>
            </a:r>
            <a:r>
              <a:rPr lang="pl-PL" sz="2400" dirty="0">
                <a:ea typeface="Arial" panose="020B0604020202020204" pitchFamily="34" charset="0"/>
                <a:cs typeface="Times New Roman" panose="02020603050405020304" pitchFamily="18" charset="0"/>
              </a:rPr>
              <a:t>n”</a:t>
            </a:r>
            <a:r>
              <a:rPr lang="en-US" sz="2400" dirty="0">
                <a:ea typeface="Arial" panose="020B0604020202020204" pitchFamily="34" charset="0"/>
                <a:cs typeface="Times New Roman" panose="02020603050405020304" pitchFamily="18" charset="0"/>
              </a:rPr>
              <a:t>.</a:t>
            </a:r>
            <a:endParaRPr lang="pl-PL" sz="2400" dirty="0">
              <a:ea typeface="Arial" panose="020B0604020202020204" pitchFamily="34" charset="0"/>
              <a:cs typeface="Times New Roman" panose="02020603050405020304" pitchFamily="18" charset="0"/>
            </a:endParaRPr>
          </a:p>
          <a:p>
            <a:pPr marL="0" marR="0" indent="0">
              <a:lnSpc>
                <a:spcPct val="100000"/>
              </a:lnSpc>
              <a:spcBef>
                <a:spcPts val="0"/>
              </a:spcBef>
              <a:spcAft>
                <a:spcPts val="0"/>
              </a:spcAft>
              <a:buNone/>
            </a:pPr>
            <a:endParaRPr lang="pl-PL" sz="2400" dirty="0">
              <a:ea typeface="Arial" panose="020B0604020202020204" pitchFamily="34" charset="0"/>
              <a:cs typeface="Times New Roman" panose="02020603050405020304" pitchFamily="18" charset="0"/>
            </a:endParaRPr>
          </a:p>
          <a:p>
            <a:pPr marL="0" marR="0" indent="0">
              <a:lnSpc>
                <a:spcPct val="100000"/>
              </a:lnSpc>
              <a:spcBef>
                <a:spcPts val="0"/>
              </a:spcBef>
              <a:spcAft>
                <a:spcPts val="0"/>
              </a:spcAft>
              <a:buNone/>
            </a:pPr>
            <a:r>
              <a:rPr lang="pl-PL" sz="2400" dirty="0">
                <a:ea typeface="Arial" panose="020B0604020202020204" pitchFamily="34" charset="0"/>
                <a:cs typeface="Times New Roman" panose="02020603050405020304" pitchFamily="18" charset="0"/>
              </a:rPr>
              <a:t>F</a:t>
            </a:r>
            <a:r>
              <a:rPr lang="en-US" sz="2400" dirty="0">
                <a:ea typeface="Arial" panose="020B0604020202020204" pitchFamily="34" charset="0"/>
                <a:cs typeface="Times New Roman" panose="02020603050405020304" pitchFamily="18" charset="0"/>
              </a:rPr>
              <a:t>rom </a:t>
            </a:r>
            <a:r>
              <a:rPr lang="pl-PL" sz="2400" dirty="0" err="1">
                <a:ea typeface="Arial" panose="020B0604020202020204" pitchFamily="34" charset="0"/>
                <a:cs typeface="Times New Roman" panose="02020603050405020304" pitchFamily="18" charset="0"/>
              </a:rPr>
              <a:t>these</a:t>
            </a:r>
            <a:r>
              <a:rPr lang="pl-PL" sz="2400" dirty="0">
                <a:ea typeface="Arial" panose="020B0604020202020204" pitchFamily="34" charset="0"/>
                <a:cs typeface="Times New Roman" panose="02020603050405020304" pitchFamily="18" charset="0"/>
              </a:rPr>
              <a:t> </a:t>
            </a:r>
            <a:r>
              <a:rPr lang="en-US" sz="2400" dirty="0">
                <a:ea typeface="Arial" panose="020B0604020202020204" pitchFamily="34" charset="0"/>
                <a:cs typeface="Times New Roman" panose="02020603050405020304" pitchFamily="18" charset="0"/>
              </a:rPr>
              <a:t>notes and diaries </a:t>
            </a:r>
            <a:r>
              <a:rPr lang="pl-PL" sz="2400" dirty="0">
                <a:ea typeface="Arial" panose="020B0604020202020204" pitchFamily="34" charset="0"/>
                <a:cs typeface="Times New Roman" panose="02020603050405020304" pitchFamily="18" charset="0"/>
              </a:rPr>
              <a:t>w</a:t>
            </a:r>
            <a:r>
              <a:rPr lang="en-US" sz="2400" dirty="0">
                <a:ea typeface="Arial" panose="020B0604020202020204" pitchFamily="34" charset="0"/>
                <a:cs typeface="Times New Roman" panose="02020603050405020304" pitchFamily="18" charset="0"/>
              </a:rPr>
              <a:t>e know how the Poles were deceived: they were told that there would be an exchange of prisoners.</a:t>
            </a:r>
            <a:r>
              <a:rPr lang="pl-PL" sz="2400" dirty="0">
                <a:ea typeface="Arial" panose="020B0604020202020204" pitchFamily="34" charset="0"/>
                <a:cs typeface="Times New Roman" panose="02020603050405020304" pitchFamily="18" charset="0"/>
              </a:rPr>
              <a:t> </a:t>
            </a:r>
            <a:r>
              <a:rPr lang="en-US" sz="2400" dirty="0">
                <a:ea typeface="Arial" panose="020B0604020202020204" pitchFamily="34" charset="0"/>
                <a:cs typeface="Times New Roman" panose="02020603050405020304" pitchFamily="18" charset="0"/>
              </a:rPr>
              <a:t> The soldiers were glad that they would soon be free. </a:t>
            </a:r>
            <a:r>
              <a:rPr lang="pl-PL" sz="2400" dirty="0">
                <a:ea typeface="Arial" panose="020B0604020202020204" pitchFamily="34" charset="0"/>
                <a:cs typeface="Times New Roman" panose="02020603050405020304" pitchFamily="18" charset="0"/>
              </a:rPr>
              <a:t> </a:t>
            </a:r>
            <a:r>
              <a:rPr lang="en-US" sz="2400" dirty="0">
                <a:ea typeface="Arial" panose="020B0604020202020204" pitchFamily="34" charset="0"/>
                <a:cs typeface="Times New Roman" panose="02020603050405020304" pitchFamily="18" charset="0"/>
              </a:rPr>
              <a:t>Before they were transported from the camp to the Katyn forest, they were given extra food rations</a:t>
            </a:r>
            <a:r>
              <a:rPr lang="pl-PL" sz="2400" dirty="0">
                <a:ea typeface="Arial" panose="020B0604020202020204" pitchFamily="34" charset="0"/>
                <a:cs typeface="Times New Roman" panose="02020603050405020304" pitchFamily="18" charset="0"/>
              </a:rPr>
              <a:t>. </a:t>
            </a:r>
            <a:r>
              <a:rPr lang="en-US" sz="2400" dirty="0">
                <a:ea typeface="Arial" panose="020B0604020202020204" pitchFamily="34" charset="0"/>
                <a:cs typeface="Times New Roman" panose="02020603050405020304" pitchFamily="18" charset="0"/>
              </a:rPr>
              <a:t> </a:t>
            </a:r>
            <a:r>
              <a:rPr lang="pl-PL" sz="2400" dirty="0">
                <a:ea typeface="Arial" panose="020B0604020202020204" pitchFamily="34" charset="0"/>
                <a:cs typeface="Times New Roman" panose="02020603050405020304" pitchFamily="18" charset="0"/>
              </a:rPr>
              <a:t>T</a:t>
            </a:r>
            <a:r>
              <a:rPr lang="en-US" sz="2400" dirty="0">
                <a:ea typeface="Arial" panose="020B0604020202020204" pitchFamily="34" charset="0"/>
                <a:cs typeface="Times New Roman" panose="02020603050405020304" pitchFamily="18" charset="0"/>
              </a:rPr>
              <a:t>he</a:t>
            </a:r>
            <a:r>
              <a:rPr lang="pl-PL" sz="2400" dirty="0">
                <a:ea typeface="Arial" panose="020B0604020202020204" pitchFamily="34" charset="0"/>
                <a:cs typeface="Times New Roman" panose="02020603050405020304" pitchFamily="18" charset="0"/>
              </a:rPr>
              <a:t>y</a:t>
            </a:r>
            <a:r>
              <a:rPr lang="en-US" sz="2400" dirty="0">
                <a:ea typeface="Arial" panose="020B0604020202020204" pitchFamily="34" charset="0"/>
                <a:cs typeface="Times New Roman" panose="02020603050405020304" pitchFamily="18" charset="0"/>
              </a:rPr>
              <a:t> </a:t>
            </a:r>
            <a:r>
              <a:rPr lang="pl-PL" sz="2400" dirty="0" err="1">
                <a:ea typeface="Arial" panose="020B0604020202020204" pitchFamily="34" charset="0"/>
                <a:cs typeface="Times New Roman" panose="02020603050405020304" pitchFamily="18" charset="0"/>
              </a:rPr>
              <a:t>were</a:t>
            </a:r>
            <a:r>
              <a:rPr lang="pl-PL" sz="2400" dirty="0">
                <a:ea typeface="Arial" panose="020B0604020202020204" pitchFamily="34" charset="0"/>
                <a:cs typeface="Times New Roman" panose="02020603050405020304" pitchFamily="18" charset="0"/>
              </a:rPr>
              <a:t> </a:t>
            </a:r>
            <a:r>
              <a:rPr lang="pl-PL" sz="2400" dirty="0" err="1">
                <a:ea typeface="Arial" panose="020B0604020202020204" pitchFamily="34" charset="0"/>
                <a:cs typeface="Times New Roman" panose="02020603050405020304" pitchFamily="18" charset="0"/>
              </a:rPr>
              <a:t>allowed</a:t>
            </a:r>
            <a:r>
              <a:rPr lang="pl-PL" sz="2400" dirty="0">
                <a:ea typeface="Arial" panose="020B0604020202020204" pitchFamily="34" charset="0"/>
                <a:cs typeface="Times New Roman" panose="02020603050405020304" pitchFamily="18" charset="0"/>
              </a:rPr>
              <a:t> to </a:t>
            </a:r>
            <a:r>
              <a:rPr lang="pl-PL" sz="2400" dirty="0" err="1">
                <a:ea typeface="Arial" panose="020B0604020202020204" pitchFamily="34" charset="0"/>
                <a:cs typeface="Times New Roman" panose="02020603050405020304" pitchFamily="18" charset="0"/>
              </a:rPr>
              <a:t>keep</a:t>
            </a:r>
            <a:r>
              <a:rPr lang="pl-PL" sz="2400" dirty="0">
                <a:ea typeface="Arial" panose="020B0604020202020204" pitchFamily="34" charset="0"/>
                <a:cs typeface="Times New Roman" panose="02020603050405020304" pitchFamily="18" charset="0"/>
              </a:rPr>
              <a:t> </a:t>
            </a:r>
            <a:r>
              <a:rPr lang="pl-PL" sz="2400" dirty="0" err="1">
                <a:ea typeface="Arial" panose="020B0604020202020204" pitchFamily="34" charset="0"/>
                <a:cs typeface="Times New Roman" panose="02020603050405020304" pitchFamily="18" charset="0"/>
              </a:rPr>
              <a:t>their</a:t>
            </a:r>
            <a:r>
              <a:rPr lang="pl-PL" sz="2400" dirty="0">
                <a:ea typeface="Arial" panose="020B0604020202020204" pitchFamily="34" charset="0"/>
                <a:cs typeface="Times New Roman" panose="02020603050405020304" pitchFamily="18" charset="0"/>
              </a:rPr>
              <a:t> </a:t>
            </a:r>
            <a:r>
              <a:rPr lang="en-US" sz="2400" dirty="0">
                <a:ea typeface="Arial" panose="020B0604020202020204" pitchFamily="34" charset="0"/>
                <a:cs typeface="Times New Roman" panose="02020603050405020304" pitchFamily="18" charset="0"/>
              </a:rPr>
              <a:t>personal belongings.</a:t>
            </a:r>
            <a:endParaRPr lang="pl-PL" sz="2400" dirty="0"/>
          </a:p>
        </p:txBody>
      </p:sp>
      <p:sp>
        <p:nvSpPr>
          <p:cNvPr id="5" name="Rectangle 2"/>
          <p:cNvSpPr>
            <a:spLocks noChangeArrowheads="1"/>
          </p:cNvSpPr>
          <p:nvPr/>
        </p:nvSpPr>
        <p:spPr bwMode="auto">
          <a:xfrm>
            <a:off x="0" y="-184666"/>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l-PL" altLang="pl-PL"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58979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pl-PL" dirty="0" smtClean="0"/>
              <a:t>The Ballad of Katyń – Jacek Kaczmarski</a:t>
            </a:r>
            <a:br>
              <a:rPr lang="pl-PL" dirty="0" smtClean="0"/>
            </a:br>
            <a:r>
              <a:rPr lang="pl-PL" sz="3100" dirty="0" err="1" smtClean="0"/>
              <a:t>Two</a:t>
            </a:r>
            <a:r>
              <a:rPr lang="pl-PL" sz="3100" dirty="0" smtClean="0"/>
              <a:t> </a:t>
            </a:r>
            <a:r>
              <a:rPr lang="pl-PL" sz="3100" dirty="0" err="1" smtClean="0"/>
              <a:t>renditions</a:t>
            </a:r>
            <a:r>
              <a:rPr lang="pl-PL" sz="3100" dirty="0" smtClean="0"/>
              <a:t> of the song by the </a:t>
            </a:r>
            <a:r>
              <a:rPr lang="pl-PL" sz="3100" dirty="0" err="1" smtClean="0"/>
              <a:t>author</a:t>
            </a:r>
            <a:endParaRPr lang="pl-PL" sz="3100" dirty="0"/>
          </a:p>
        </p:txBody>
      </p:sp>
      <p:pic>
        <p:nvPicPr>
          <p:cNvPr id="6" name="Content Placeholder 5">
            <a:hlinkClick r:id="rId2"/>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16669" y="3403905"/>
            <a:ext cx="3936593" cy="2952445"/>
          </a:xfrm>
        </p:spPr>
      </p:pic>
      <p:sp>
        <p:nvSpPr>
          <p:cNvPr id="4" name="Slide Number Placeholder 3"/>
          <p:cNvSpPr>
            <a:spLocks noGrp="1"/>
          </p:cNvSpPr>
          <p:nvPr>
            <p:ph type="sldNum" sz="quarter" idx="12"/>
          </p:nvPr>
        </p:nvSpPr>
        <p:spPr/>
        <p:txBody>
          <a:bodyPr/>
          <a:lstStyle/>
          <a:p>
            <a:fld id="{A90D60C9-8294-41F1-9A40-4CE064AD9A79}" type="slidenum">
              <a:rPr lang="pl-PL" smtClean="0"/>
              <a:t>24</a:t>
            </a:fld>
            <a:endParaRPr lang="pl-PL"/>
          </a:p>
        </p:txBody>
      </p:sp>
      <p:pic>
        <p:nvPicPr>
          <p:cNvPr id="7" name="Picture 6">
            <a:hlinkClick r:id="rId4"/>
          </p:cNvPr>
          <p:cNvPicPr>
            <a:picLocks noChangeAspect="1"/>
          </p:cNvPicPr>
          <p:nvPr/>
        </p:nvPicPr>
        <p:blipFill>
          <a:blip r:embed="rId5"/>
          <a:stretch>
            <a:fillRect/>
          </a:stretch>
        </p:blipFill>
        <p:spPr>
          <a:xfrm>
            <a:off x="6995574" y="2005553"/>
            <a:ext cx="4358226" cy="2486236"/>
          </a:xfrm>
          <a:prstGeom prst="rect">
            <a:avLst/>
          </a:prstGeom>
        </p:spPr>
      </p:pic>
      <p:sp>
        <p:nvSpPr>
          <p:cNvPr id="13" name="TextBox 12"/>
          <p:cNvSpPr txBox="1"/>
          <p:nvPr/>
        </p:nvSpPr>
        <p:spPr>
          <a:xfrm>
            <a:off x="5282232" y="5525353"/>
            <a:ext cx="6069354" cy="830997"/>
          </a:xfrm>
          <a:prstGeom prst="rect">
            <a:avLst/>
          </a:prstGeom>
          <a:noFill/>
        </p:spPr>
        <p:txBody>
          <a:bodyPr wrap="none" rtlCol="0">
            <a:spAutoFit/>
          </a:bodyPr>
          <a:lstStyle/>
          <a:p>
            <a:r>
              <a:rPr lang="pl-PL" sz="2400" dirty="0" smtClean="0">
                <a:hlinkClick r:id=""/>
              </a:rPr>
              <a:t>← Here the song </a:t>
            </a:r>
            <a:r>
              <a:rPr lang="pl-PL" sz="2400" dirty="0" err="1" smtClean="0">
                <a:hlinkClick r:id=""/>
              </a:rPr>
              <a:t>is</a:t>
            </a:r>
            <a:r>
              <a:rPr lang="pl-PL" sz="2400" dirty="0" smtClean="0">
                <a:hlinkClick r:id=""/>
              </a:rPr>
              <a:t> </a:t>
            </a:r>
            <a:r>
              <a:rPr lang="pl-PL" sz="2400" dirty="0" err="1" smtClean="0">
                <a:hlinkClick r:id=""/>
              </a:rPr>
              <a:t>illustrated</a:t>
            </a:r>
            <a:r>
              <a:rPr lang="pl-PL" sz="2400" dirty="0" smtClean="0">
                <a:hlinkClick r:id=""/>
              </a:rPr>
              <a:t> by </a:t>
            </a:r>
            <a:r>
              <a:rPr lang="pl-PL" sz="2400" dirty="0" err="1" smtClean="0">
                <a:hlinkClick r:id="rId2"/>
              </a:rPr>
              <a:t>filmed</a:t>
            </a:r>
            <a:r>
              <a:rPr lang="pl-PL" sz="2400" dirty="0" smtClean="0">
                <a:hlinkClick r:id="rId2"/>
              </a:rPr>
              <a:t> </a:t>
            </a:r>
            <a:endParaRPr lang="pl-PL" sz="2400" dirty="0" smtClean="0"/>
          </a:p>
          <a:p>
            <a:r>
              <a:rPr lang="pl-PL" sz="2400" dirty="0" err="1" smtClean="0">
                <a:hlinkClick r:id=""/>
              </a:rPr>
              <a:t>documentary</a:t>
            </a:r>
            <a:r>
              <a:rPr lang="pl-PL" sz="2400" dirty="0" smtClean="0">
                <a:hlinkClick r:id=""/>
              </a:rPr>
              <a:t> of the Katyn </a:t>
            </a:r>
            <a:r>
              <a:rPr lang="pl-PL" sz="2400" dirty="0" err="1" smtClean="0">
                <a:hlinkClick r:id=""/>
              </a:rPr>
              <a:t>exhumation</a:t>
            </a:r>
            <a:r>
              <a:rPr lang="pl-PL" sz="2400" dirty="0" smtClean="0">
                <a:hlinkClick r:id=""/>
              </a:rPr>
              <a:t> in 1943.</a:t>
            </a:r>
            <a:endParaRPr lang="pl-PL" sz="2400" dirty="0"/>
          </a:p>
        </p:txBody>
      </p:sp>
    </p:spTree>
    <p:extLst>
      <p:ext uri="{BB962C8B-B14F-4D97-AF65-F5344CB8AC3E}">
        <p14:creationId xmlns:p14="http://schemas.microsoft.com/office/powerpoint/2010/main" val="28888565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58875"/>
          </a:xfrm>
        </p:spPr>
        <p:txBody>
          <a:bodyPr>
            <a:normAutofit/>
          </a:bodyPr>
          <a:lstStyle/>
          <a:p>
            <a:pPr algn="ctr"/>
            <a:r>
              <a:rPr lang="pl-PL" b="1" dirty="0" err="1"/>
              <a:t>Deportations</a:t>
            </a:r>
            <a:r>
              <a:rPr lang="pl-PL" b="1" dirty="0"/>
              <a:t> to </a:t>
            </a:r>
            <a:r>
              <a:rPr lang="pl-PL" b="1" dirty="0" err="1"/>
              <a:t>Siberia</a:t>
            </a:r>
            <a:endParaRPr lang="pl-PL" b="1" dirty="0"/>
          </a:p>
        </p:txBody>
      </p:sp>
      <p:sp>
        <p:nvSpPr>
          <p:cNvPr id="3" name="Content Placeholder 2"/>
          <p:cNvSpPr>
            <a:spLocks noGrp="1"/>
          </p:cNvSpPr>
          <p:nvPr>
            <p:ph idx="1"/>
          </p:nvPr>
        </p:nvSpPr>
        <p:spPr>
          <a:xfrm>
            <a:off x="838200" y="1524001"/>
            <a:ext cx="10515600" cy="4652962"/>
          </a:xfrm>
          <a:gradFill>
            <a:gsLst>
              <a:gs pos="0">
                <a:schemeClr val="accent1">
                  <a:lumMod val="5000"/>
                  <a:lumOff val="95000"/>
                </a:schemeClr>
              </a:gs>
              <a:gs pos="100000">
                <a:srgbClr val="FF0000"/>
              </a:gs>
            </a:gsLst>
            <a:lin ang="2700000" scaled="1"/>
          </a:gradFill>
          <a:ln>
            <a:noFill/>
          </a:ln>
        </p:spPr>
        <p:style>
          <a:lnRef idx="1">
            <a:schemeClr val="accent1"/>
          </a:lnRef>
          <a:fillRef idx="2">
            <a:schemeClr val="accent1"/>
          </a:fillRef>
          <a:effectRef idx="1">
            <a:schemeClr val="accent1"/>
          </a:effectRef>
          <a:fontRef idx="minor">
            <a:schemeClr val="dk1"/>
          </a:fontRef>
        </p:style>
        <p:txBody>
          <a:bodyPr anchor="ctr">
            <a:noAutofit/>
          </a:bodyPr>
          <a:lstStyle/>
          <a:p>
            <a:pPr marL="0" indent="0">
              <a:buNone/>
            </a:pPr>
            <a:r>
              <a:rPr lang="pl-PL" sz="3200" dirty="0" err="1"/>
              <a:t>Between</a:t>
            </a:r>
            <a:r>
              <a:rPr lang="pl-PL" sz="3200" dirty="0"/>
              <a:t> </a:t>
            </a:r>
            <a:r>
              <a:rPr lang="en-US" sz="3200" dirty="0"/>
              <a:t>February 1940 </a:t>
            </a:r>
            <a:r>
              <a:rPr lang="pl-PL" sz="3200" dirty="0"/>
              <a:t>and</a:t>
            </a:r>
            <a:r>
              <a:rPr lang="en-US" sz="3200" dirty="0"/>
              <a:t> June 1941, the Russians carried out four </a:t>
            </a:r>
            <a:r>
              <a:rPr lang="pl-PL" sz="3200" dirty="0" err="1"/>
              <a:t>rounds</a:t>
            </a:r>
            <a:r>
              <a:rPr lang="pl-PL" sz="3200" dirty="0"/>
              <a:t> of </a:t>
            </a:r>
            <a:r>
              <a:rPr lang="en-US" sz="3200" dirty="0"/>
              <a:t>deportation of Poles from the occupied Polish territories</a:t>
            </a:r>
            <a:r>
              <a:rPr lang="pl-PL" sz="3200" dirty="0"/>
              <a:t>,</a:t>
            </a:r>
            <a:r>
              <a:rPr lang="en-US" sz="3200" dirty="0"/>
              <a:t> deep into the Soviet Union. </a:t>
            </a:r>
            <a:r>
              <a:rPr lang="pl-PL" sz="3200" dirty="0"/>
              <a:t> </a:t>
            </a:r>
            <a:r>
              <a:rPr lang="en-US" sz="3200" dirty="0"/>
              <a:t>During the year, about </a:t>
            </a:r>
            <a:r>
              <a:rPr lang="en-US" sz="3200" b="1" dirty="0"/>
              <a:t>1.1 million Poles</a:t>
            </a:r>
            <a:r>
              <a:rPr lang="en-US" sz="3200" dirty="0"/>
              <a:t>, whole families with children, were deported to Siberia and Kazakhstan, to the "inhuman land".</a:t>
            </a:r>
            <a:endParaRPr lang="pl-PL" sz="3200" dirty="0"/>
          </a:p>
          <a:p>
            <a:pPr marL="0" indent="0">
              <a:buNone/>
            </a:pPr>
            <a:r>
              <a:rPr lang="pl-PL" dirty="0" err="1"/>
              <a:t>Among</a:t>
            </a:r>
            <a:r>
              <a:rPr lang="pl-PL" dirty="0"/>
              <a:t> </a:t>
            </a:r>
            <a:r>
              <a:rPr lang="en-US" dirty="0"/>
              <a:t>the first victims of the deportation –</a:t>
            </a:r>
            <a:r>
              <a:rPr lang="pl-PL" dirty="0"/>
              <a:t> </a:t>
            </a:r>
            <a:r>
              <a:rPr lang="en-US" dirty="0"/>
              <a:t>a multi-day journey </a:t>
            </a:r>
            <a:r>
              <a:rPr lang="pl-PL" dirty="0" smtClean="0"/>
              <a:t>in </a:t>
            </a:r>
            <a:r>
              <a:rPr lang="en-US" dirty="0" smtClean="0"/>
              <a:t>freight </a:t>
            </a:r>
            <a:r>
              <a:rPr lang="pl-PL" dirty="0" err="1" smtClean="0"/>
              <a:t>rail</a:t>
            </a:r>
            <a:r>
              <a:rPr lang="pl-PL" dirty="0" smtClean="0"/>
              <a:t> </a:t>
            </a:r>
            <a:r>
              <a:rPr lang="pl-PL" dirty="0" err="1" smtClean="0"/>
              <a:t>cars</a:t>
            </a:r>
            <a:r>
              <a:rPr lang="en-US" dirty="0" smtClean="0"/>
              <a:t>, unheated </a:t>
            </a:r>
            <a:r>
              <a:rPr lang="pl-PL" dirty="0" smtClean="0"/>
              <a:t>and </a:t>
            </a:r>
            <a:r>
              <a:rPr lang="en-US" dirty="0"/>
              <a:t>in </a:t>
            </a:r>
            <a:r>
              <a:rPr lang="pl-PL" dirty="0" err="1" smtClean="0"/>
              <a:t>inhuman</a:t>
            </a:r>
            <a:r>
              <a:rPr lang="pl-PL" dirty="0" smtClean="0"/>
              <a:t> </a:t>
            </a:r>
            <a:r>
              <a:rPr lang="en-US" dirty="0" smtClean="0"/>
              <a:t>conditions </a:t>
            </a:r>
            <a:r>
              <a:rPr lang="en-US" dirty="0"/>
              <a:t>–</a:t>
            </a:r>
            <a:r>
              <a:rPr lang="pl-PL" dirty="0"/>
              <a:t> </a:t>
            </a:r>
            <a:r>
              <a:rPr lang="en-US" dirty="0"/>
              <a:t>were the </a:t>
            </a:r>
            <a:r>
              <a:rPr lang="en-US" b="1" dirty="0"/>
              <a:t>families of prisoners </a:t>
            </a:r>
            <a:r>
              <a:rPr lang="en-US" dirty="0"/>
              <a:t>murdered in Katyn.</a:t>
            </a:r>
            <a:endParaRPr lang="pl-PL" dirty="0"/>
          </a:p>
          <a:p>
            <a:pPr marL="0" indent="0">
              <a:buNone/>
            </a:pPr>
            <a:r>
              <a:rPr lang="en-US" dirty="0"/>
              <a:t>Poles were deported with the intent that they never return from Siberia</a:t>
            </a:r>
            <a:r>
              <a:rPr lang="pl-PL" dirty="0"/>
              <a:t>…</a:t>
            </a:r>
            <a:r>
              <a:rPr lang="en-US" dirty="0"/>
              <a:t> that they would die there of </a:t>
            </a:r>
            <a:r>
              <a:rPr lang="en-US" dirty="0" smtClean="0"/>
              <a:t>hunger</a:t>
            </a:r>
            <a:r>
              <a:rPr lang="pl-PL" dirty="0" smtClean="0"/>
              <a:t>, </a:t>
            </a:r>
            <a:r>
              <a:rPr lang="pl-PL" dirty="0" err="1" smtClean="0"/>
              <a:t>desease</a:t>
            </a:r>
            <a:r>
              <a:rPr lang="en-US" dirty="0" smtClean="0"/>
              <a:t> </a:t>
            </a:r>
            <a:r>
              <a:rPr lang="en-US" dirty="0"/>
              <a:t>and </a:t>
            </a:r>
            <a:r>
              <a:rPr lang="pl-PL" dirty="0" err="1" smtClean="0"/>
              <a:t>harsh</a:t>
            </a:r>
            <a:r>
              <a:rPr lang="pl-PL" dirty="0" smtClean="0"/>
              <a:t> </a:t>
            </a:r>
            <a:r>
              <a:rPr lang="pl-PL" dirty="0" err="1" smtClean="0"/>
              <a:t>weather</a:t>
            </a:r>
            <a:r>
              <a:rPr lang="en-US" dirty="0" smtClean="0"/>
              <a:t>.</a:t>
            </a:r>
            <a:endParaRPr lang="pl-PL" dirty="0"/>
          </a:p>
        </p:txBody>
      </p:sp>
      <p:sp>
        <p:nvSpPr>
          <p:cNvPr id="5" name="Rectangle 2"/>
          <p:cNvSpPr>
            <a:spLocks noChangeArrowheads="1"/>
          </p:cNvSpPr>
          <p:nvPr/>
        </p:nvSpPr>
        <p:spPr bwMode="auto">
          <a:xfrm>
            <a:off x="0" y="-184666"/>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l-PL" altLang="pl-PL"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67465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605BD0-35B4-4578-AA0A-389C22DAF4C9}"/>
              </a:ext>
            </a:extLst>
          </p:cNvPr>
          <p:cNvSpPr>
            <a:spLocks noGrp="1"/>
          </p:cNvSpPr>
          <p:nvPr>
            <p:ph type="title"/>
          </p:nvPr>
        </p:nvSpPr>
        <p:spPr>
          <a:xfrm>
            <a:off x="838200" y="365125"/>
            <a:ext cx="10515600" cy="1274083"/>
          </a:xfrm>
        </p:spPr>
        <p:txBody>
          <a:bodyPr>
            <a:normAutofit fontScale="90000"/>
          </a:bodyPr>
          <a:lstStyle/>
          <a:p>
            <a:pPr algn="ctr"/>
            <a:r>
              <a:rPr lang="pl-PL" dirty="0"/>
              <a:t>„</a:t>
            </a:r>
            <a:r>
              <a:rPr lang="pl-PL" dirty="0" err="1"/>
              <a:t>Sybiraks</a:t>
            </a:r>
            <a:r>
              <a:rPr lang="pl-PL" dirty="0"/>
              <a:t>” – </a:t>
            </a:r>
            <a:r>
              <a:rPr lang="pl-PL" dirty="0" err="1"/>
              <a:t>Poles</a:t>
            </a:r>
            <a:r>
              <a:rPr lang="pl-PL" dirty="0"/>
              <a:t> </a:t>
            </a:r>
            <a:r>
              <a:rPr lang="pl-PL" dirty="0" err="1"/>
              <a:t>exiled</a:t>
            </a:r>
            <a:r>
              <a:rPr lang="pl-PL" dirty="0"/>
              <a:t> to </a:t>
            </a:r>
            <a:r>
              <a:rPr lang="pl-PL" dirty="0" err="1"/>
              <a:t>Siberia</a:t>
            </a:r>
            <a:r>
              <a:rPr lang="pl-PL" dirty="0"/>
              <a:t/>
            </a:r>
            <a:br>
              <a:rPr lang="pl-PL" dirty="0"/>
            </a:br>
            <a:r>
              <a:rPr lang="en-US" sz="2400" dirty="0">
                <a:hlinkClick r:id="rId2"/>
              </a:rPr>
              <a:t>10.02.1940 – First wartime deportation of Poles to the east of the Soviet Union (belsat.eu)</a:t>
            </a:r>
            <a:endParaRPr lang="en-US" dirty="0"/>
          </a:p>
        </p:txBody>
      </p:sp>
      <p:pic>
        <p:nvPicPr>
          <p:cNvPr id="2050" name="Picture 2" descr="Image result for zsyłki na Syberię zdjęcia">
            <a:extLst>
              <a:ext uri="{FF2B5EF4-FFF2-40B4-BE49-F238E27FC236}">
                <a16:creationId xmlns:a16="http://schemas.microsoft.com/office/drawing/2014/main" xmlns="" id="{CC28B74E-2777-4323-A454-D408CF2BAB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3125" b="-705"/>
          <a:stretch>
            <a:fillRect/>
          </a:stretch>
        </p:blipFill>
        <p:spPr bwMode="auto">
          <a:xfrm>
            <a:off x="2209058" y="1639208"/>
            <a:ext cx="7773883" cy="45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97474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C2E448-6504-47C3-A335-D1A2FCF6BA4F}"/>
              </a:ext>
            </a:extLst>
          </p:cNvPr>
          <p:cNvSpPr>
            <a:spLocks noGrp="1"/>
          </p:cNvSpPr>
          <p:nvPr>
            <p:ph type="title"/>
          </p:nvPr>
        </p:nvSpPr>
        <p:spPr>
          <a:xfrm>
            <a:off x="838199" y="6176963"/>
            <a:ext cx="10515600" cy="521764"/>
          </a:xfrm>
        </p:spPr>
        <p:txBody>
          <a:bodyPr>
            <a:normAutofit/>
          </a:bodyPr>
          <a:lstStyle/>
          <a:p>
            <a:pPr algn="ctr"/>
            <a:r>
              <a:rPr lang="en-US" sz="2800" i="1" dirty="0">
                <a:latin typeface="+mn-lt"/>
                <a:cs typeface="Arial" panose="020B0604020202020204" pitchFamily="34" charset="0"/>
              </a:rPr>
              <a:t>Places where Poles </a:t>
            </a:r>
            <a:r>
              <a:rPr lang="pl-PL" sz="2800" i="1" dirty="0">
                <a:latin typeface="+mn-lt"/>
                <a:cs typeface="Arial" panose="020B0604020202020204" pitchFamily="34" charset="0"/>
              </a:rPr>
              <a:t>we</a:t>
            </a:r>
            <a:r>
              <a:rPr lang="en-US" sz="2800" i="1" dirty="0">
                <a:latin typeface="+mn-lt"/>
                <a:cs typeface="Arial" panose="020B0604020202020204" pitchFamily="34" charset="0"/>
              </a:rPr>
              <a:t>re deported</a:t>
            </a:r>
          </a:p>
        </p:txBody>
      </p:sp>
      <p:pic>
        <p:nvPicPr>
          <p:cNvPr id="4" name="Picture 3">
            <a:extLst>
              <a:ext uri="{FF2B5EF4-FFF2-40B4-BE49-F238E27FC236}">
                <a16:creationId xmlns:a16="http://schemas.microsoft.com/office/drawing/2014/main" xmlns="" id="{6FECCA51-5C5D-416F-B1A0-B1872F1F9547}"/>
              </a:ext>
            </a:extLst>
          </p:cNvPr>
          <p:cNvPicPr>
            <a:picLocks noChangeAspect="1"/>
          </p:cNvPicPr>
          <p:nvPr/>
        </p:nvPicPr>
        <p:blipFill>
          <a:blip r:embed="rId2"/>
          <a:stretch>
            <a:fillRect/>
          </a:stretch>
        </p:blipFill>
        <p:spPr>
          <a:xfrm>
            <a:off x="1362128" y="0"/>
            <a:ext cx="9467741" cy="6155515"/>
          </a:xfrm>
          <a:prstGeom prst="rect">
            <a:avLst/>
          </a:prstGeom>
        </p:spPr>
      </p:pic>
    </p:spTree>
    <p:extLst>
      <p:ext uri="{BB962C8B-B14F-4D97-AF65-F5344CB8AC3E}">
        <p14:creationId xmlns:p14="http://schemas.microsoft.com/office/powerpoint/2010/main" val="6361979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58875"/>
          </a:xfrm>
        </p:spPr>
        <p:txBody>
          <a:bodyPr>
            <a:normAutofit/>
          </a:bodyPr>
          <a:lstStyle/>
          <a:p>
            <a:pPr algn="ctr"/>
            <a:r>
              <a:rPr lang="pl-PL" dirty="0" err="1" smtClean="0"/>
              <a:t>Realities</a:t>
            </a:r>
            <a:r>
              <a:rPr lang="pl-PL" dirty="0" smtClean="0"/>
              <a:t> of </a:t>
            </a:r>
            <a:r>
              <a:rPr lang="pl-PL" dirty="0" err="1" smtClean="0"/>
              <a:t>deportations</a:t>
            </a:r>
            <a:endParaRPr lang="pl-PL" b="1" dirty="0"/>
          </a:p>
        </p:txBody>
      </p:sp>
      <p:sp>
        <p:nvSpPr>
          <p:cNvPr id="3" name="Content Placeholder 2"/>
          <p:cNvSpPr>
            <a:spLocks noGrp="1"/>
          </p:cNvSpPr>
          <p:nvPr>
            <p:ph idx="1"/>
          </p:nvPr>
        </p:nvSpPr>
        <p:spPr>
          <a:xfrm>
            <a:off x="838200" y="1524001"/>
            <a:ext cx="10515600" cy="4652962"/>
          </a:xfrm>
          <a:gradFill>
            <a:gsLst>
              <a:gs pos="0">
                <a:schemeClr val="accent1">
                  <a:lumMod val="5000"/>
                  <a:lumOff val="95000"/>
                </a:schemeClr>
              </a:gs>
              <a:gs pos="100000">
                <a:srgbClr val="FF0000"/>
              </a:gs>
            </a:gsLst>
            <a:lin ang="2700000" scaled="1"/>
          </a:gradFill>
          <a:ln>
            <a:noFill/>
          </a:ln>
        </p:spPr>
        <p:style>
          <a:lnRef idx="1">
            <a:schemeClr val="accent1"/>
          </a:lnRef>
          <a:fillRef idx="2">
            <a:schemeClr val="accent1"/>
          </a:fillRef>
          <a:effectRef idx="1">
            <a:schemeClr val="accent1"/>
          </a:effectRef>
          <a:fontRef idx="minor">
            <a:schemeClr val="dk1"/>
          </a:fontRef>
        </p:style>
        <p:txBody>
          <a:bodyPr anchor="ctr">
            <a:normAutofit/>
          </a:bodyPr>
          <a:lstStyle/>
          <a:p>
            <a:pPr marL="0" indent="0">
              <a:buNone/>
            </a:pPr>
            <a:r>
              <a:rPr lang="en-US" dirty="0"/>
              <a:t>Account of the first deportation:</a:t>
            </a:r>
            <a:r>
              <a:rPr lang="pl-PL" dirty="0" smtClean="0"/>
              <a:t>:</a:t>
            </a:r>
            <a:r>
              <a:rPr lang="pl-PL" sz="3600" dirty="0" smtClean="0"/>
              <a:t>  </a:t>
            </a:r>
          </a:p>
          <a:p>
            <a:pPr marL="0" indent="0">
              <a:buNone/>
            </a:pPr>
            <a:r>
              <a:rPr lang="en-US" sz="3600" dirty="0"/>
              <a:t>The deportation carried out by the NKVD on </a:t>
            </a:r>
            <a:r>
              <a:rPr lang="en-US" sz="3600" dirty="0" smtClean="0"/>
              <a:t>February 10</a:t>
            </a:r>
            <a:r>
              <a:rPr lang="en-US" sz="3600" dirty="0"/>
              <a:t>, 1940 took place in terrible conditions, which for many </a:t>
            </a:r>
            <a:r>
              <a:rPr lang="pl-PL" sz="3600" dirty="0" err="1" smtClean="0"/>
              <a:t>meant</a:t>
            </a:r>
            <a:r>
              <a:rPr lang="pl-PL" sz="3600" dirty="0" smtClean="0"/>
              <a:t> </a:t>
            </a:r>
            <a:r>
              <a:rPr lang="en-US" sz="3600" dirty="0" smtClean="0"/>
              <a:t>a </a:t>
            </a:r>
            <a:r>
              <a:rPr lang="en-US" sz="3600" dirty="0"/>
              <a:t>death sentence. </a:t>
            </a:r>
            <a:r>
              <a:rPr lang="pl-PL" sz="3600" dirty="0" smtClean="0"/>
              <a:t> </a:t>
            </a:r>
            <a:r>
              <a:rPr lang="en-US" sz="3600" dirty="0" smtClean="0"/>
              <a:t>During </a:t>
            </a:r>
            <a:r>
              <a:rPr lang="en-US" sz="3600" dirty="0"/>
              <a:t>its implementation, the temperature </a:t>
            </a:r>
            <a:r>
              <a:rPr lang="pl-PL" sz="3600" dirty="0" smtClean="0"/>
              <a:t>was as </a:t>
            </a:r>
            <a:r>
              <a:rPr lang="pl-PL" sz="3600" dirty="0" err="1" smtClean="0"/>
              <a:t>low</a:t>
            </a:r>
            <a:r>
              <a:rPr lang="pl-PL" sz="3600" dirty="0" smtClean="0"/>
              <a:t> as </a:t>
            </a:r>
            <a:r>
              <a:rPr lang="en-US" sz="3600" dirty="0" smtClean="0"/>
              <a:t>-40</a:t>
            </a:r>
            <a:r>
              <a:rPr lang="en-US" sz="3600" dirty="0"/>
              <a:t>⁰C.</a:t>
            </a:r>
            <a:r>
              <a:rPr lang="pl-PL" sz="3600" dirty="0" smtClean="0"/>
              <a:t> </a:t>
            </a:r>
            <a:endParaRPr lang="pl-PL" sz="3600" dirty="0"/>
          </a:p>
          <a:p>
            <a:pPr marL="0" indent="0">
              <a:buNone/>
            </a:pPr>
            <a:r>
              <a:rPr lang="pl-PL" sz="3600" dirty="0" smtClean="0"/>
              <a:t>T</a:t>
            </a:r>
            <a:r>
              <a:rPr lang="en-US" sz="3600" dirty="0" smtClean="0"/>
              <a:t>he </a:t>
            </a:r>
            <a:r>
              <a:rPr lang="pl-PL" sz="3600" dirty="0" err="1" smtClean="0"/>
              <a:t>deported</a:t>
            </a:r>
            <a:r>
              <a:rPr lang="pl-PL" sz="3600" dirty="0" smtClean="0"/>
              <a:t> </a:t>
            </a:r>
            <a:r>
              <a:rPr lang="en-US" sz="3600" dirty="0" smtClean="0"/>
              <a:t>people </a:t>
            </a:r>
            <a:r>
              <a:rPr lang="pl-PL" sz="3600" dirty="0" err="1" smtClean="0"/>
              <a:t>were</a:t>
            </a:r>
            <a:r>
              <a:rPr lang="pl-PL" sz="3600" dirty="0" smtClean="0"/>
              <a:t> </a:t>
            </a:r>
            <a:r>
              <a:rPr lang="pl-PL" sz="3600" dirty="0" err="1" smtClean="0"/>
              <a:t>allowed</a:t>
            </a:r>
            <a:r>
              <a:rPr lang="pl-PL" sz="3600" dirty="0" smtClean="0"/>
              <a:t> less </a:t>
            </a:r>
            <a:r>
              <a:rPr lang="pl-PL" sz="3600" dirty="0" err="1" smtClean="0"/>
              <a:t>than</a:t>
            </a:r>
            <a:r>
              <a:rPr lang="pl-PL" sz="3600" dirty="0" smtClean="0"/>
              <a:t> one </a:t>
            </a:r>
            <a:r>
              <a:rPr lang="pl-PL" sz="3600" dirty="0" err="1" smtClean="0"/>
              <a:t>hour</a:t>
            </a:r>
            <a:r>
              <a:rPr lang="pl-PL" sz="3600" dirty="0" smtClean="0"/>
              <a:t> </a:t>
            </a:r>
            <a:r>
              <a:rPr lang="en-US" sz="3600" dirty="0" smtClean="0"/>
              <a:t>to </a:t>
            </a:r>
            <a:r>
              <a:rPr lang="en-US" sz="3600" dirty="0"/>
              <a:t>pack </a:t>
            </a:r>
            <a:r>
              <a:rPr lang="en-US" sz="3600" dirty="0" smtClean="0"/>
              <a:t>up. </a:t>
            </a:r>
            <a:r>
              <a:rPr lang="pl-PL" sz="3600" dirty="0" smtClean="0"/>
              <a:t> In </a:t>
            </a:r>
            <a:r>
              <a:rPr lang="pl-PL" sz="3600" dirty="0" err="1" smtClean="0"/>
              <a:t>many</a:t>
            </a:r>
            <a:r>
              <a:rPr lang="pl-PL" sz="3600" dirty="0" smtClean="0"/>
              <a:t> </a:t>
            </a:r>
            <a:r>
              <a:rPr lang="pl-PL" sz="3600" dirty="0" err="1" smtClean="0"/>
              <a:t>instances</a:t>
            </a:r>
            <a:r>
              <a:rPr lang="pl-PL" sz="3600" dirty="0" smtClean="0"/>
              <a:t>, </a:t>
            </a:r>
            <a:r>
              <a:rPr lang="en-US" sz="3600" dirty="0" smtClean="0"/>
              <a:t>people </a:t>
            </a:r>
            <a:r>
              <a:rPr lang="en-US" sz="3600" dirty="0"/>
              <a:t>were not allowed to take anything </a:t>
            </a:r>
            <a:r>
              <a:rPr lang="en-US" sz="3600" dirty="0" smtClean="0"/>
              <a:t>with them</a:t>
            </a:r>
            <a:r>
              <a:rPr lang="pl-PL" sz="3600" dirty="0" smtClean="0"/>
              <a:t> </a:t>
            </a:r>
            <a:r>
              <a:rPr lang="pl-PL" sz="3600" dirty="0" err="1"/>
              <a:t>at</a:t>
            </a:r>
            <a:r>
              <a:rPr lang="pl-PL" sz="3600" dirty="0"/>
              <a:t> </a:t>
            </a:r>
            <a:r>
              <a:rPr lang="pl-PL" sz="3600" dirty="0" err="1" smtClean="0"/>
              <a:t>all</a:t>
            </a:r>
            <a:r>
              <a:rPr lang="en-US" sz="3600" dirty="0" smtClean="0"/>
              <a:t>. </a:t>
            </a:r>
            <a:endParaRPr lang="pl-PL" sz="3600" dirty="0"/>
          </a:p>
        </p:txBody>
      </p:sp>
      <p:sp>
        <p:nvSpPr>
          <p:cNvPr id="5" name="Rectangle 2"/>
          <p:cNvSpPr>
            <a:spLocks noChangeArrowheads="1"/>
          </p:cNvSpPr>
          <p:nvPr/>
        </p:nvSpPr>
        <p:spPr bwMode="auto">
          <a:xfrm>
            <a:off x="0" y="-184666"/>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l-PL" altLang="pl-PL" sz="1800" b="0" i="0" u="none" strike="noStrike" cap="none" normalizeH="0" baseline="0" dirty="0">
              <a:ln>
                <a:noFill/>
              </a:ln>
              <a:solidFill>
                <a:schemeClr val="tx1"/>
              </a:solidFill>
              <a:effectLst/>
              <a:latin typeface="Arial" panose="020B0604020202020204" pitchFamily="34" charset="0"/>
            </a:endParaRPr>
          </a:p>
        </p:txBody>
      </p:sp>
      <p:sp>
        <p:nvSpPr>
          <p:cNvPr id="4" name="Slide Number Placeholder 3"/>
          <p:cNvSpPr>
            <a:spLocks noGrp="1"/>
          </p:cNvSpPr>
          <p:nvPr>
            <p:ph type="sldNum" sz="quarter" idx="12"/>
          </p:nvPr>
        </p:nvSpPr>
        <p:spPr/>
        <p:txBody>
          <a:bodyPr/>
          <a:lstStyle/>
          <a:p>
            <a:fld id="{A90D60C9-8294-41F1-9A40-4CE064AD9A79}" type="slidenum">
              <a:rPr lang="pl-PL" smtClean="0"/>
              <a:t>28</a:t>
            </a:fld>
            <a:endParaRPr lang="pl-PL"/>
          </a:p>
        </p:txBody>
      </p:sp>
    </p:spTree>
    <p:extLst>
      <p:ext uri="{BB962C8B-B14F-4D97-AF65-F5344CB8AC3E}">
        <p14:creationId xmlns:p14="http://schemas.microsoft.com/office/powerpoint/2010/main" val="6377650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58875"/>
          </a:xfrm>
        </p:spPr>
        <p:txBody>
          <a:bodyPr>
            <a:normAutofit/>
          </a:bodyPr>
          <a:lstStyle/>
          <a:p>
            <a:pPr algn="ctr"/>
            <a:r>
              <a:rPr lang="pl-PL" dirty="0" err="1"/>
              <a:t>Realities</a:t>
            </a:r>
            <a:r>
              <a:rPr lang="pl-PL" dirty="0"/>
              <a:t> of </a:t>
            </a:r>
            <a:r>
              <a:rPr lang="pl-PL" dirty="0" err="1"/>
              <a:t>deportations</a:t>
            </a:r>
            <a:r>
              <a:rPr lang="pl-PL" dirty="0"/>
              <a:t> </a:t>
            </a:r>
            <a:r>
              <a:rPr lang="pl-PL" sz="3200" dirty="0"/>
              <a:t>(</a:t>
            </a:r>
            <a:r>
              <a:rPr lang="pl-PL" sz="3200" dirty="0" err="1"/>
              <a:t>continued</a:t>
            </a:r>
            <a:r>
              <a:rPr lang="pl-PL" sz="3200" dirty="0"/>
              <a:t>)</a:t>
            </a:r>
            <a:endParaRPr lang="pl-PL" b="1" dirty="0"/>
          </a:p>
        </p:txBody>
      </p:sp>
      <p:sp>
        <p:nvSpPr>
          <p:cNvPr id="3" name="Content Placeholder 2"/>
          <p:cNvSpPr>
            <a:spLocks noGrp="1"/>
          </p:cNvSpPr>
          <p:nvPr>
            <p:ph idx="1"/>
          </p:nvPr>
        </p:nvSpPr>
        <p:spPr>
          <a:xfrm>
            <a:off x="838200" y="1524001"/>
            <a:ext cx="10515600" cy="4652962"/>
          </a:xfrm>
          <a:gradFill>
            <a:gsLst>
              <a:gs pos="0">
                <a:schemeClr val="accent1">
                  <a:lumMod val="5000"/>
                  <a:lumOff val="95000"/>
                </a:schemeClr>
              </a:gs>
              <a:gs pos="100000">
                <a:srgbClr val="FF0000"/>
              </a:gs>
            </a:gsLst>
            <a:lin ang="2700000" scaled="1"/>
          </a:gradFill>
          <a:ln>
            <a:noFill/>
          </a:ln>
        </p:spPr>
        <p:style>
          <a:lnRef idx="1">
            <a:schemeClr val="accent1"/>
          </a:lnRef>
          <a:fillRef idx="2">
            <a:schemeClr val="accent1"/>
          </a:fillRef>
          <a:effectRef idx="1">
            <a:schemeClr val="accent1"/>
          </a:effectRef>
          <a:fontRef idx="minor">
            <a:schemeClr val="dk1"/>
          </a:fontRef>
        </p:style>
        <p:txBody>
          <a:bodyPr anchor="ctr">
            <a:normAutofit fontScale="77500" lnSpcReduction="20000"/>
          </a:bodyPr>
          <a:lstStyle/>
          <a:p>
            <a:pPr marL="0" indent="0">
              <a:buNone/>
            </a:pPr>
            <a:r>
              <a:rPr lang="en-US" sz="2600" dirty="0"/>
              <a:t>A </a:t>
            </a:r>
            <a:r>
              <a:rPr lang="en-US" sz="2600" dirty="0" smtClean="0"/>
              <a:t>teenage </a:t>
            </a:r>
            <a:r>
              <a:rPr lang="en-US" sz="2600" dirty="0"/>
              <a:t>boy from </a:t>
            </a:r>
            <a:r>
              <a:rPr lang="en-US" sz="2600" dirty="0" err="1"/>
              <a:t>Dubno</a:t>
            </a:r>
            <a:r>
              <a:rPr lang="en-US" sz="2600" dirty="0"/>
              <a:t> county in </a:t>
            </a:r>
            <a:r>
              <a:rPr lang="en-US" sz="2600" dirty="0" err="1"/>
              <a:t>Volhynia</a:t>
            </a:r>
            <a:r>
              <a:rPr lang="en-US" sz="2600" dirty="0"/>
              <a:t> gives this account of the invasion of their house by Soviet functionaries (from the book "In the fortieth, Mother, to </a:t>
            </a:r>
            <a:r>
              <a:rPr lang="en-US" sz="2600" dirty="0" err="1"/>
              <a:t>Sibir</a:t>
            </a:r>
            <a:r>
              <a:rPr lang="en-US" sz="2600" dirty="0"/>
              <a:t> they sent us”, Poland and Russia 1939-1942:</a:t>
            </a:r>
            <a:endParaRPr lang="pl-PL" sz="2600" dirty="0" smtClean="0"/>
          </a:p>
          <a:p>
            <a:pPr marL="0" indent="0">
              <a:lnSpc>
                <a:spcPct val="120000"/>
              </a:lnSpc>
              <a:buNone/>
            </a:pPr>
            <a:r>
              <a:rPr lang="pl-PL" sz="3200" i="1" dirty="0" smtClean="0"/>
              <a:t>NKVD </a:t>
            </a:r>
            <a:r>
              <a:rPr lang="pl-PL" sz="3200" i="1" dirty="0" err="1" smtClean="0"/>
              <a:t>barged</a:t>
            </a:r>
            <a:r>
              <a:rPr lang="pl-PL" sz="3200" i="1" dirty="0" smtClean="0"/>
              <a:t> </a:t>
            </a:r>
            <a:r>
              <a:rPr lang="en-US" sz="3200" i="1" dirty="0"/>
              <a:t>into our house </a:t>
            </a:r>
            <a:r>
              <a:rPr lang="en-US" sz="3200" i="1" dirty="0" smtClean="0"/>
              <a:t>like </a:t>
            </a:r>
            <a:r>
              <a:rPr lang="pl-PL" sz="3200" i="1" dirty="0" smtClean="0"/>
              <a:t>a </a:t>
            </a:r>
            <a:r>
              <a:rPr lang="pl-PL" sz="3200" i="1" dirty="0" err="1" smtClean="0"/>
              <a:t>pack</a:t>
            </a:r>
            <a:r>
              <a:rPr lang="pl-PL" sz="3200" i="1" dirty="0" smtClean="0"/>
              <a:t> of </a:t>
            </a:r>
            <a:r>
              <a:rPr lang="en-US" sz="3200" i="1" dirty="0" smtClean="0"/>
              <a:t>wolves</a:t>
            </a:r>
            <a:r>
              <a:rPr lang="pl-PL" sz="3200" i="1" dirty="0" smtClean="0"/>
              <a:t>,</a:t>
            </a:r>
            <a:r>
              <a:rPr lang="en-US" sz="3200" i="1" dirty="0" smtClean="0"/>
              <a:t> </a:t>
            </a:r>
            <a:r>
              <a:rPr lang="en-US" sz="3200" i="1" dirty="0"/>
              <a:t>with </a:t>
            </a:r>
            <a:r>
              <a:rPr lang="pl-PL" sz="3200" i="1" dirty="0" err="1" smtClean="0"/>
              <a:t>nagans</a:t>
            </a:r>
            <a:r>
              <a:rPr lang="pl-PL" sz="3200" i="1" dirty="0" smtClean="0"/>
              <a:t> </a:t>
            </a:r>
            <a:r>
              <a:rPr lang="en-US" sz="3200" i="1" dirty="0" smtClean="0"/>
              <a:t>and daggers, </a:t>
            </a:r>
            <a:r>
              <a:rPr lang="pl-PL" sz="3200" i="1" dirty="0" smtClean="0"/>
              <a:t>and </a:t>
            </a:r>
            <a:r>
              <a:rPr lang="pl-PL" sz="3200" i="1" dirty="0" err="1" smtClean="0"/>
              <a:t>proceeded</a:t>
            </a:r>
            <a:r>
              <a:rPr lang="pl-PL" sz="3200" i="1" dirty="0" smtClean="0"/>
              <a:t> </a:t>
            </a:r>
            <a:r>
              <a:rPr lang="en-US" sz="3200" i="1" dirty="0" smtClean="0"/>
              <a:t>to </a:t>
            </a:r>
            <a:r>
              <a:rPr lang="en-US" sz="3200" i="1" dirty="0"/>
              <a:t>destroy holy pictures, </a:t>
            </a:r>
            <a:r>
              <a:rPr lang="en-US" sz="3200" i="1" dirty="0" err="1" smtClean="0"/>
              <a:t>br</a:t>
            </a:r>
            <a:r>
              <a:rPr lang="pl-PL" sz="3200" i="1" dirty="0" err="1" smtClean="0"/>
              <a:t>eak</a:t>
            </a:r>
            <a:r>
              <a:rPr lang="en-US" sz="3200" i="1" dirty="0" smtClean="0"/>
              <a:t> </a:t>
            </a:r>
            <a:r>
              <a:rPr lang="en-US" sz="3200" i="1" dirty="0"/>
              <a:t>furniture, </a:t>
            </a:r>
            <a:r>
              <a:rPr lang="pl-PL" sz="3200" i="1" dirty="0" err="1" smtClean="0"/>
              <a:t>while</a:t>
            </a:r>
            <a:r>
              <a:rPr lang="pl-PL" sz="3200" i="1" dirty="0" smtClean="0"/>
              <a:t> </a:t>
            </a:r>
            <a:r>
              <a:rPr lang="en-US" sz="3200" i="1" dirty="0" smtClean="0"/>
              <a:t>call</a:t>
            </a:r>
            <a:r>
              <a:rPr lang="pl-PL" sz="3200" i="1" dirty="0" err="1" smtClean="0"/>
              <a:t>ing</a:t>
            </a:r>
            <a:r>
              <a:rPr lang="en-US" sz="3200" i="1" dirty="0" smtClean="0"/>
              <a:t> </a:t>
            </a:r>
            <a:r>
              <a:rPr lang="en-US" sz="3200" i="1" dirty="0"/>
              <a:t>us </a:t>
            </a:r>
            <a:r>
              <a:rPr lang="pl-PL" sz="3200" i="1" dirty="0" err="1" smtClean="0"/>
              <a:t>names</a:t>
            </a:r>
            <a:r>
              <a:rPr lang="pl-PL" sz="3200" i="1" dirty="0" smtClean="0"/>
              <a:t> </a:t>
            </a:r>
            <a:r>
              <a:rPr lang="pl-PL" sz="3200" i="1" dirty="0" err="1" smtClean="0"/>
              <a:t>like</a:t>
            </a:r>
            <a:r>
              <a:rPr lang="pl-PL" sz="3200" i="1" dirty="0" smtClean="0"/>
              <a:t> „</a:t>
            </a:r>
            <a:r>
              <a:rPr lang="en-US" sz="3200" i="1" dirty="0" smtClean="0"/>
              <a:t>the </a:t>
            </a:r>
            <a:r>
              <a:rPr lang="en-US" sz="3200" i="1" dirty="0"/>
              <a:t>Polish </a:t>
            </a:r>
            <a:r>
              <a:rPr lang="en-US" sz="3200" i="1" dirty="0" smtClean="0"/>
              <a:t>bourgeois</a:t>
            </a:r>
            <a:r>
              <a:rPr lang="pl-PL" sz="3200" i="1" dirty="0" smtClean="0"/>
              <a:t>”</a:t>
            </a:r>
            <a:r>
              <a:rPr lang="en-US" sz="3200" i="1" dirty="0" smtClean="0"/>
              <a:t>. </a:t>
            </a:r>
            <a:r>
              <a:rPr lang="pl-PL" sz="3200" i="1" dirty="0" smtClean="0"/>
              <a:t> </a:t>
            </a:r>
            <a:r>
              <a:rPr lang="en-US" sz="3200" i="1" dirty="0" smtClean="0"/>
              <a:t>They </a:t>
            </a:r>
            <a:r>
              <a:rPr lang="en-US" sz="3200" i="1" dirty="0"/>
              <a:t>kept </a:t>
            </a:r>
            <a:r>
              <a:rPr lang="en-US" sz="3200" i="1" dirty="0" smtClean="0"/>
              <a:t>a</a:t>
            </a:r>
            <a:r>
              <a:rPr lang="pl-PL" sz="3200" i="1" dirty="0" smtClean="0"/>
              <a:t> </a:t>
            </a:r>
            <a:r>
              <a:rPr lang="pl-PL" sz="3200" i="1" dirty="0" err="1" smtClean="0"/>
              <a:t>watchful</a:t>
            </a:r>
            <a:r>
              <a:rPr lang="en-US" sz="3200" i="1" dirty="0" smtClean="0"/>
              <a:t> </a:t>
            </a:r>
            <a:r>
              <a:rPr lang="en-US" sz="3200" i="1" dirty="0"/>
              <a:t>eye on my father, and they kept asking about weapons that Daddy didn't have, so they </a:t>
            </a:r>
            <a:r>
              <a:rPr lang="pl-PL" sz="3200" i="1" dirty="0" err="1" smtClean="0"/>
              <a:t>proceeded</a:t>
            </a:r>
            <a:r>
              <a:rPr lang="pl-PL" sz="3200" i="1" dirty="0" smtClean="0"/>
              <a:t> to </a:t>
            </a:r>
            <a:r>
              <a:rPr lang="en-US" sz="3200" i="1" dirty="0" smtClean="0"/>
              <a:t>tear </a:t>
            </a:r>
            <a:r>
              <a:rPr lang="en-US" sz="3200" i="1" dirty="0"/>
              <a:t>boards from the floor, </a:t>
            </a:r>
            <a:r>
              <a:rPr lang="pl-PL" sz="3200" i="1" dirty="0" err="1" smtClean="0"/>
              <a:t>throw</a:t>
            </a:r>
            <a:r>
              <a:rPr lang="pl-PL" sz="3200" i="1" dirty="0" smtClean="0"/>
              <a:t> </a:t>
            </a:r>
            <a:r>
              <a:rPr lang="en-US" sz="3200" i="1" dirty="0" smtClean="0"/>
              <a:t>clothes </a:t>
            </a:r>
            <a:r>
              <a:rPr lang="en-US" sz="3200" i="1" dirty="0"/>
              <a:t>out of wardrobes, </a:t>
            </a:r>
            <a:r>
              <a:rPr lang="en-US" sz="3200" i="1" dirty="0" smtClean="0"/>
              <a:t>break </a:t>
            </a:r>
            <a:r>
              <a:rPr lang="en-US" sz="3200" i="1" dirty="0"/>
              <a:t>beds. After our house had been destroyed for an hour, we were </a:t>
            </a:r>
            <a:r>
              <a:rPr lang="pl-PL" sz="3200" i="1" dirty="0" err="1" smtClean="0"/>
              <a:t>ordered</a:t>
            </a:r>
            <a:r>
              <a:rPr lang="pl-PL" sz="3200" i="1" dirty="0" smtClean="0"/>
              <a:t> </a:t>
            </a:r>
            <a:r>
              <a:rPr lang="en-US" sz="3200" i="1" dirty="0" smtClean="0"/>
              <a:t>to gather</a:t>
            </a:r>
            <a:r>
              <a:rPr lang="pl-PL" sz="3200" i="1" dirty="0" smtClean="0"/>
              <a:t>;</a:t>
            </a:r>
            <a:r>
              <a:rPr lang="en-US" sz="3200" i="1" dirty="0" smtClean="0"/>
              <a:t> we </a:t>
            </a:r>
            <a:r>
              <a:rPr lang="en-US" sz="3200" i="1" dirty="0"/>
              <a:t>were allowed to take </a:t>
            </a:r>
            <a:r>
              <a:rPr lang="en-US" sz="3200" i="1" dirty="0" smtClean="0"/>
              <a:t>some </a:t>
            </a:r>
            <a:r>
              <a:rPr lang="en-US" sz="3200" i="1" dirty="0"/>
              <a:t>clothes and only 5 kg of flour, although 5 of us were deported. </a:t>
            </a:r>
            <a:r>
              <a:rPr lang="pl-PL" sz="3200" i="1" dirty="0" smtClean="0"/>
              <a:t> </a:t>
            </a:r>
            <a:r>
              <a:rPr lang="en-US" sz="3200" i="1" dirty="0" smtClean="0"/>
              <a:t>Like prisoners, </a:t>
            </a:r>
            <a:r>
              <a:rPr lang="en-US" sz="3200" i="1" dirty="0"/>
              <a:t>we were led under </a:t>
            </a:r>
            <a:r>
              <a:rPr lang="pl-PL" sz="3200" i="1" dirty="0" err="1"/>
              <a:t>nagans</a:t>
            </a:r>
            <a:r>
              <a:rPr lang="pl-PL" sz="3200" i="1" dirty="0"/>
              <a:t> </a:t>
            </a:r>
            <a:r>
              <a:rPr lang="pl-PL" sz="3200" i="1" dirty="0" smtClean="0"/>
              <a:t>to</a:t>
            </a:r>
            <a:r>
              <a:rPr lang="en-US" sz="3200" i="1" dirty="0" smtClean="0"/>
              <a:t> </a:t>
            </a:r>
            <a:r>
              <a:rPr lang="en-US" sz="3200" i="1" dirty="0"/>
              <a:t>a sleigh and driven as a laughingstock </a:t>
            </a:r>
            <a:r>
              <a:rPr lang="en-US" sz="3200" i="1" dirty="0" smtClean="0"/>
              <a:t>through </a:t>
            </a:r>
            <a:r>
              <a:rPr lang="en-US" sz="3200" i="1" dirty="0"/>
              <a:t>the </a:t>
            </a:r>
            <a:r>
              <a:rPr lang="pl-PL" sz="3200" i="1" dirty="0" err="1" smtClean="0"/>
              <a:t>town</a:t>
            </a:r>
            <a:r>
              <a:rPr lang="pl-PL" sz="3200" i="1" dirty="0" smtClean="0"/>
              <a:t> </a:t>
            </a:r>
            <a:r>
              <a:rPr lang="en-US" sz="3200" i="1" dirty="0" smtClean="0"/>
              <a:t>to </a:t>
            </a:r>
            <a:r>
              <a:rPr lang="en-US" sz="3200" i="1" dirty="0"/>
              <a:t>the </a:t>
            </a:r>
            <a:r>
              <a:rPr lang="pl-PL" sz="3200" i="1" dirty="0" err="1" smtClean="0"/>
              <a:t>railroad</a:t>
            </a:r>
            <a:r>
              <a:rPr lang="pl-PL" sz="3200" i="1" dirty="0" smtClean="0"/>
              <a:t> </a:t>
            </a:r>
            <a:r>
              <a:rPr lang="en-US" sz="3200" i="1" dirty="0" smtClean="0"/>
              <a:t>station.</a:t>
            </a:r>
            <a:endParaRPr lang="pl-PL" sz="3200" dirty="0"/>
          </a:p>
        </p:txBody>
      </p:sp>
      <p:sp>
        <p:nvSpPr>
          <p:cNvPr id="5" name="Rectangle 2"/>
          <p:cNvSpPr>
            <a:spLocks noChangeArrowheads="1"/>
          </p:cNvSpPr>
          <p:nvPr/>
        </p:nvSpPr>
        <p:spPr bwMode="auto">
          <a:xfrm>
            <a:off x="0" y="-184666"/>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l-PL" altLang="pl-PL" sz="1800" b="0" i="0" u="none" strike="noStrike" cap="none" normalizeH="0" baseline="0" dirty="0">
              <a:ln>
                <a:noFill/>
              </a:ln>
              <a:solidFill>
                <a:schemeClr val="tx1"/>
              </a:solidFill>
              <a:effectLst/>
              <a:latin typeface="Arial" panose="020B0604020202020204" pitchFamily="34" charset="0"/>
            </a:endParaRPr>
          </a:p>
        </p:txBody>
      </p:sp>
      <p:sp>
        <p:nvSpPr>
          <p:cNvPr id="4" name="Slide Number Placeholder 3"/>
          <p:cNvSpPr>
            <a:spLocks noGrp="1"/>
          </p:cNvSpPr>
          <p:nvPr>
            <p:ph type="sldNum" sz="quarter" idx="12"/>
          </p:nvPr>
        </p:nvSpPr>
        <p:spPr/>
        <p:txBody>
          <a:bodyPr/>
          <a:lstStyle/>
          <a:p>
            <a:fld id="{A90D60C9-8294-41F1-9A40-4CE064AD9A79}" type="slidenum">
              <a:rPr lang="pl-PL" smtClean="0"/>
              <a:t>29</a:t>
            </a:fld>
            <a:endParaRPr lang="pl-PL"/>
          </a:p>
        </p:txBody>
      </p:sp>
    </p:spTree>
    <p:extLst>
      <p:ext uri="{BB962C8B-B14F-4D97-AF65-F5344CB8AC3E}">
        <p14:creationId xmlns:p14="http://schemas.microsoft.com/office/powerpoint/2010/main" val="34795081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0021" y="365124"/>
            <a:ext cx="10583779" cy="851151"/>
          </a:xfrm>
        </p:spPr>
        <p:txBody>
          <a:bodyPr>
            <a:noAutofit/>
          </a:bodyPr>
          <a:lstStyle/>
          <a:p>
            <a:r>
              <a:rPr lang="en-US" sz="2800" dirty="0">
                <a:solidFill>
                  <a:prstClr val="black"/>
                </a:solidFill>
                <a:latin typeface="Calibri" panose="020F0502020204030204"/>
                <a:ea typeface="Times New Roman" panose="02020603050405020304" pitchFamily="18" charset="0"/>
                <a:cs typeface="Arial" panose="020B0604020202020204" pitchFamily="34" charset="0"/>
              </a:rPr>
              <a:t>This presentation will acquaint you with:</a:t>
            </a:r>
            <a:endParaRPr lang="pl-PL" dirty="0"/>
          </a:p>
        </p:txBody>
      </p:sp>
      <p:sp>
        <p:nvSpPr>
          <p:cNvPr id="3" name="Content Placeholder 2"/>
          <p:cNvSpPr>
            <a:spLocks noGrp="1"/>
          </p:cNvSpPr>
          <p:nvPr>
            <p:ph idx="1"/>
          </p:nvPr>
        </p:nvSpPr>
        <p:spPr>
          <a:xfrm>
            <a:off x="770021" y="1395663"/>
            <a:ext cx="10583779" cy="4781299"/>
          </a:xfrm>
          <a:gradFill>
            <a:gsLst>
              <a:gs pos="0">
                <a:schemeClr val="accent1">
                  <a:lumMod val="5000"/>
                  <a:lumOff val="95000"/>
                </a:schemeClr>
              </a:gs>
              <a:gs pos="100000">
                <a:srgbClr val="FF0000"/>
              </a:gs>
            </a:gsLst>
            <a:lin ang="2700000" scaled="1"/>
          </a:gradFill>
          <a:ln>
            <a:noFill/>
          </a:ln>
        </p:spPr>
        <p:style>
          <a:lnRef idx="1">
            <a:schemeClr val="accent1"/>
          </a:lnRef>
          <a:fillRef idx="2">
            <a:schemeClr val="accent1"/>
          </a:fillRef>
          <a:effectRef idx="1">
            <a:schemeClr val="accent1"/>
          </a:effectRef>
          <a:fontRef idx="minor">
            <a:schemeClr val="dk1"/>
          </a:fontRef>
        </p:style>
        <p:txBody>
          <a:bodyPr anchor="ctr">
            <a:normAutofit fontScale="85000" lnSpcReduction="10000"/>
          </a:bodyPr>
          <a:lstStyle/>
          <a:p>
            <a:pPr>
              <a:lnSpc>
                <a:spcPct val="120000"/>
              </a:lnSpc>
            </a:pPr>
            <a:r>
              <a:rPr lang="pl-PL" dirty="0" smtClean="0"/>
              <a:t>The </a:t>
            </a:r>
            <a:r>
              <a:rPr lang="pl-PL" dirty="0" err="1" smtClean="0"/>
              <a:t>genocidal</a:t>
            </a:r>
            <a:r>
              <a:rPr lang="pl-PL" dirty="0" smtClean="0"/>
              <a:t> </a:t>
            </a:r>
            <a:r>
              <a:rPr lang="pl-PL" dirty="0" err="1" smtClean="0"/>
              <a:t>nature</a:t>
            </a:r>
            <a:r>
              <a:rPr lang="pl-PL" dirty="0" smtClean="0"/>
              <a:t> of the „Polish </a:t>
            </a:r>
            <a:r>
              <a:rPr lang="pl-PL" dirty="0" err="1" smtClean="0"/>
              <a:t>Operation</a:t>
            </a:r>
            <a:r>
              <a:rPr lang="pl-PL" dirty="0" smtClean="0"/>
              <a:t>”, </a:t>
            </a:r>
            <a:r>
              <a:rPr lang="pl-PL" dirty="0" err="1" smtClean="0"/>
              <a:t>which</a:t>
            </a:r>
            <a:r>
              <a:rPr lang="pl-PL" dirty="0" smtClean="0"/>
              <a:t> the </a:t>
            </a:r>
            <a:r>
              <a:rPr lang="pl-PL" dirty="0" err="1" smtClean="0"/>
              <a:t>Soviets</a:t>
            </a:r>
            <a:r>
              <a:rPr lang="pl-PL" dirty="0" smtClean="0"/>
              <a:t> </a:t>
            </a:r>
            <a:r>
              <a:rPr lang="pl-PL" dirty="0" err="1" smtClean="0"/>
              <a:t>carried</a:t>
            </a:r>
            <a:r>
              <a:rPr lang="pl-PL" dirty="0" smtClean="0"/>
              <a:t> out in 1937-1938</a:t>
            </a:r>
            <a:r>
              <a:rPr lang="pl-PL" dirty="0"/>
              <a:t>;</a:t>
            </a:r>
          </a:p>
          <a:p>
            <a:pPr>
              <a:lnSpc>
                <a:spcPct val="120000"/>
              </a:lnSpc>
            </a:pPr>
            <a:r>
              <a:rPr lang="pl-PL" dirty="0" err="1" smtClean="0"/>
              <a:t>Anti</a:t>
            </a:r>
            <a:r>
              <a:rPr lang="pl-PL" dirty="0" smtClean="0"/>
              <a:t>-Polish German-Russian </a:t>
            </a:r>
            <a:r>
              <a:rPr lang="pl-PL" dirty="0" err="1" smtClean="0"/>
              <a:t>treaty</a:t>
            </a:r>
            <a:r>
              <a:rPr lang="pl-PL" dirty="0" smtClean="0"/>
              <a:t> of August 23, 1939, and </a:t>
            </a:r>
            <a:r>
              <a:rPr lang="pl-PL" dirty="0" err="1" smtClean="0"/>
              <a:t>their</a:t>
            </a:r>
            <a:r>
              <a:rPr lang="pl-PL" dirty="0" smtClean="0"/>
              <a:t> </a:t>
            </a:r>
            <a:r>
              <a:rPr lang="pl-PL" dirty="0" err="1" smtClean="0"/>
              <a:t>attack</a:t>
            </a:r>
            <a:r>
              <a:rPr lang="pl-PL" dirty="0" smtClean="0"/>
              <a:t> </a:t>
            </a:r>
            <a:r>
              <a:rPr lang="pl-PL" dirty="0" err="1" smtClean="0"/>
              <a:t>against</a:t>
            </a:r>
            <a:r>
              <a:rPr lang="pl-PL" dirty="0" smtClean="0"/>
              <a:t> Poland from </a:t>
            </a:r>
            <a:r>
              <a:rPr lang="pl-PL" dirty="0" err="1" smtClean="0"/>
              <a:t>all</a:t>
            </a:r>
            <a:r>
              <a:rPr lang="pl-PL" dirty="0" smtClean="0"/>
              <a:t> </a:t>
            </a:r>
            <a:r>
              <a:rPr lang="pl-PL" dirty="0" err="1" smtClean="0"/>
              <a:t>directions</a:t>
            </a:r>
            <a:r>
              <a:rPr lang="pl-PL" dirty="0" smtClean="0"/>
              <a:t> in </a:t>
            </a:r>
            <a:r>
              <a:rPr lang="pl-PL" dirty="0" err="1" smtClean="0"/>
              <a:t>September</a:t>
            </a:r>
            <a:r>
              <a:rPr lang="pl-PL" dirty="0" smtClean="0"/>
              <a:t> 1939, </a:t>
            </a:r>
            <a:r>
              <a:rPr lang="pl-PL" dirty="0" err="1" smtClean="0"/>
              <a:t>which</a:t>
            </a:r>
            <a:r>
              <a:rPr lang="pl-PL" dirty="0" smtClean="0"/>
              <a:t> </a:t>
            </a:r>
            <a:r>
              <a:rPr lang="pl-PL" dirty="0" err="1" smtClean="0"/>
              <a:t>started</a:t>
            </a:r>
            <a:r>
              <a:rPr lang="pl-PL" dirty="0" smtClean="0"/>
              <a:t> </a:t>
            </a:r>
            <a:r>
              <a:rPr lang="pl-PL" dirty="0"/>
              <a:t>the World War </a:t>
            </a:r>
            <a:r>
              <a:rPr lang="pl-PL" dirty="0" smtClean="0"/>
              <a:t>II;</a:t>
            </a:r>
            <a:endParaRPr lang="pl-PL" dirty="0"/>
          </a:p>
          <a:p>
            <a:pPr>
              <a:lnSpc>
                <a:spcPct val="120000"/>
              </a:lnSpc>
            </a:pPr>
            <a:r>
              <a:rPr lang="pl-PL" dirty="0" err="1" smtClean="0"/>
              <a:t>Extermination</a:t>
            </a:r>
            <a:r>
              <a:rPr lang="pl-PL" dirty="0" smtClean="0"/>
              <a:t> of the </a:t>
            </a:r>
            <a:r>
              <a:rPr lang="pl-PL" dirty="0" err="1" smtClean="0"/>
              <a:t>Polsish</a:t>
            </a:r>
            <a:r>
              <a:rPr lang="pl-PL" dirty="0" smtClean="0"/>
              <a:t> </a:t>
            </a:r>
            <a:r>
              <a:rPr lang="pl-PL" dirty="0" err="1" smtClean="0"/>
              <a:t>people</a:t>
            </a:r>
            <a:r>
              <a:rPr lang="pl-PL" dirty="0" smtClean="0"/>
              <a:t> by </a:t>
            </a:r>
            <a:r>
              <a:rPr lang="pl-PL" dirty="0" err="1" smtClean="0"/>
              <a:t>Germans</a:t>
            </a:r>
            <a:r>
              <a:rPr lang="pl-PL" dirty="0" smtClean="0"/>
              <a:t> and </a:t>
            </a:r>
            <a:r>
              <a:rPr lang="pl-PL" dirty="0" err="1" smtClean="0"/>
              <a:t>Russians</a:t>
            </a:r>
            <a:r>
              <a:rPr lang="pl-PL" dirty="0" smtClean="0"/>
              <a:t>;</a:t>
            </a:r>
            <a:endParaRPr lang="pl-PL" dirty="0"/>
          </a:p>
          <a:p>
            <a:pPr>
              <a:lnSpc>
                <a:spcPct val="120000"/>
              </a:lnSpc>
            </a:pPr>
            <a:r>
              <a:rPr lang="pl-PL" dirty="0"/>
              <a:t>Katyń </a:t>
            </a:r>
            <a:r>
              <a:rPr lang="pl-PL" dirty="0" err="1" smtClean="0"/>
              <a:t>Massacre</a:t>
            </a:r>
            <a:r>
              <a:rPr lang="pl-PL" dirty="0" smtClean="0"/>
              <a:t> as a </a:t>
            </a:r>
            <a:r>
              <a:rPr lang="pl-PL" dirty="0" err="1" smtClean="0"/>
              <a:t>specific</a:t>
            </a:r>
            <a:r>
              <a:rPr lang="pl-PL" dirty="0" smtClean="0"/>
              <a:t> </a:t>
            </a:r>
            <a:r>
              <a:rPr lang="pl-PL" dirty="0" err="1" smtClean="0"/>
              <a:t>case</a:t>
            </a:r>
            <a:r>
              <a:rPr lang="pl-PL" dirty="0" smtClean="0"/>
              <a:t> of the </a:t>
            </a:r>
            <a:r>
              <a:rPr lang="pl-PL" dirty="0" err="1" smtClean="0"/>
              <a:t>continuing</a:t>
            </a:r>
            <a:r>
              <a:rPr lang="pl-PL" dirty="0" smtClean="0"/>
              <a:t> </a:t>
            </a:r>
            <a:r>
              <a:rPr lang="pl-PL" dirty="0" err="1" smtClean="0"/>
              <a:t>Soviet</a:t>
            </a:r>
            <a:r>
              <a:rPr lang="pl-PL" dirty="0" smtClean="0"/>
              <a:t> </a:t>
            </a:r>
            <a:r>
              <a:rPr lang="pl-PL" dirty="0" err="1" smtClean="0"/>
              <a:t>genocide</a:t>
            </a:r>
            <a:r>
              <a:rPr lang="pl-PL" dirty="0" smtClean="0"/>
              <a:t> of </a:t>
            </a:r>
            <a:r>
              <a:rPr lang="pl-PL" dirty="0" err="1" smtClean="0"/>
              <a:t>Poles</a:t>
            </a:r>
            <a:r>
              <a:rPr lang="pl-PL" dirty="0" smtClean="0"/>
              <a:t>;</a:t>
            </a:r>
            <a:endParaRPr lang="pl-PL" dirty="0"/>
          </a:p>
          <a:p>
            <a:pPr>
              <a:lnSpc>
                <a:spcPct val="120000"/>
              </a:lnSpc>
            </a:pPr>
            <a:r>
              <a:rPr lang="pl-PL" dirty="0" err="1" smtClean="0"/>
              <a:t>Soviet</a:t>
            </a:r>
            <a:r>
              <a:rPr lang="pl-PL" dirty="0" smtClean="0"/>
              <a:t> </a:t>
            </a:r>
            <a:r>
              <a:rPr lang="pl-PL" dirty="0" err="1" smtClean="0"/>
              <a:t>ethnic</a:t>
            </a:r>
            <a:r>
              <a:rPr lang="pl-PL" dirty="0" smtClean="0"/>
              <a:t> </a:t>
            </a:r>
            <a:r>
              <a:rPr lang="pl-PL" dirty="0" err="1" smtClean="0"/>
              <a:t>cleansing</a:t>
            </a:r>
            <a:r>
              <a:rPr lang="pl-PL" dirty="0" smtClean="0"/>
              <a:t>: </a:t>
            </a:r>
            <a:r>
              <a:rPr lang="pl-PL" dirty="0" err="1" smtClean="0"/>
              <a:t>deportation</a:t>
            </a:r>
            <a:r>
              <a:rPr lang="pl-PL" dirty="0" smtClean="0"/>
              <a:t> of </a:t>
            </a:r>
            <a:r>
              <a:rPr lang="pl-PL" dirty="0" err="1" smtClean="0"/>
              <a:t>about</a:t>
            </a:r>
            <a:r>
              <a:rPr lang="pl-PL" dirty="0" smtClean="0"/>
              <a:t> 1-2 </a:t>
            </a:r>
            <a:r>
              <a:rPr lang="pl-PL" dirty="0" err="1" smtClean="0"/>
              <a:t>millions</a:t>
            </a:r>
            <a:r>
              <a:rPr lang="pl-PL" dirty="0" smtClean="0"/>
              <a:t> of </a:t>
            </a:r>
            <a:r>
              <a:rPr lang="pl-PL" dirty="0" err="1" smtClean="0"/>
              <a:t>Poles</a:t>
            </a:r>
            <a:r>
              <a:rPr lang="pl-PL" dirty="0" smtClean="0"/>
              <a:t> to </a:t>
            </a:r>
            <a:r>
              <a:rPr lang="pl-PL" dirty="0" err="1" smtClean="0"/>
              <a:t>Siberia</a:t>
            </a:r>
            <a:r>
              <a:rPr lang="pl-PL" dirty="0" smtClean="0"/>
              <a:t>;</a:t>
            </a:r>
            <a:endParaRPr lang="pl-PL" dirty="0"/>
          </a:p>
          <a:p>
            <a:pPr>
              <a:lnSpc>
                <a:spcPct val="120000"/>
              </a:lnSpc>
            </a:pPr>
            <a:r>
              <a:rPr lang="en-US" dirty="0"/>
              <a:t>Hiding and falsifying the truth about the Katyn </a:t>
            </a:r>
            <a:r>
              <a:rPr lang="en-US" dirty="0" smtClean="0"/>
              <a:t>genocide</a:t>
            </a:r>
            <a:r>
              <a:rPr lang="pl-PL" dirty="0" smtClean="0"/>
              <a:t> and </a:t>
            </a:r>
            <a:r>
              <a:rPr lang="pl-PL" dirty="0" err="1" smtClean="0"/>
              <a:t>deportations</a:t>
            </a:r>
            <a:r>
              <a:rPr lang="pl-PL" dirty="0" smtClean="0"/>
              <a:t>.</a:t>
            </a:r>
            <a:endParaRPr lang="pl-PL" dirty="0"/>
          </a:p>
        </p:txBody>
      </p:sp>
      <p:sp>
        <p:nvSpPr>
          <p:cNvPr id="5" name="Rectangle 2"/>
          <p:cNvSpPr>
            <a:spLocks noChangeArrowheads="1"/>
          </p:cNvSpPr>
          <p:nvPr/>
        </p:nvSpPr>
        <p:spPr bwMode="auto">
          <a:xfrm>
            <a:off x="0" y="-184666"/>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endParaRPr lang="pl-PL" altLang="pl-PL" dirty="0">
              <a:solidFill>
                <a:prstClr val="black"/>
              </a:solidFill>
              <a:latin typeface="Arial" panose="020B0604020202020204" pitchFamily="34" charset="0"/>
            </a:endParaRPr>
          </a:p>
        </p:txBody>
      </p:sp>
      <p:sp>
        <p:nvSpPr>
          <p:cNvPr id="4" name="Slide Number Placeholder 3"/>
          <p:cNvSpPr>
            <a:spLocks noGrp="1"/>
          </p:cNvSpPr>
          <p:nvPr>
            <p:ph type="sldNum" sz="quarter" idx="12"/>
          </p:nvPr>
        </p:nvSpPr>
        <p:spPr/>
        <p:txBody>
          <a:bodyPr/>
          <a:lstStyle/>
          <a:p>
            <a:fld id="{A90D60C9-8294-41F1-9A40-4CE064AD9A79}" type="slidenum">
              <a:rPr lang="pl-PL" smtClean="0">
                <a:solidFill>
                  <a:prstClr val="black">
                    <a:tint val="75000"/>
                  </a:prstClr>
                </a:solidFill>
              </a:rPr>
              <a:pPr/>
              <a:t>3</a:t>
            </a:fld>
            <a:endParaRPr lang="pl-PL">
              <a:solidFill>
                <a:prstClr val="black">
                  <a:tint val="75000"/>
                </a:prstClr>
              </a:solidFill>
            </a:endParaRPr>
          </a:p>
        </p:txBody>
      </p:sp>
    </p:spTree>
    <p:extLst>
      <p:ext uri="{BB962C8B-B14F-4D97-AF65-F5344CB8AC3E}">
        <p14:creationId xmlns:p14="http://schemas.microsoft.com/office/powerpoint/2010/main" val="22745911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xmlns="" id="{A70A1E46-27C0-411A-8F67-57589E3C95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00" y="992187"/>
            <a:ext cx="7620000" cy="5076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0AE8F9BD-7E21-48B0-B3F7-93EF9B7D4AF8}"/>
              </a:ext>
            </a:extLst>
          </p:cNvPr>
          <p:cNvSpPr>
            <a:spLocks noGrp="1"/>
          </p:cNvSpPr>
          <p:nvPr>
            <p:ph type="title"/>
          </p:nvPr>
        </p:nvSpPr>
        <p:spPr>
          <a:xfrm>
            <a:off x="8769350" y="890587"/>
            <a:ext cx="2928706" cy="1660124"/>
          </a:xfrm>
        </p:spPr>
        <p:txBody>
          <a:bodyPr>
            <a:normAutofit/>
          </a:bodyPr>
          <a:lstStyle/>
          <a:p>
            <a:pPr algn="ctr"/>
            <a:r>
              <a:rPr lang="en-US" sz="2000" b="0" i="0" dirty="0">
                <a:solidFill>
                  <a:srgbClr val="000000"/>
                </a:solidFill>
                <a:effectLst/>
                <a:latin typeface="+mn-lt"/>
              </a:rPr>
              <a:t>Monument to the Fallen and Murdered in the East</a:t>
            </a:r>
            <a:br>
              <a:rPr lang="en-US" sz="2000" b="0" i="0" dirty="0">
                <a:solidFill>
                  <a:srgbClr val="000000"/>
                </a:solidFill>
                <a:effectLst/>
                <a:latin typeface="+mn-lt"/>
              </a:rPr>
            </a:br>
            <a:r>
              <a:rPr lang="en-US" sz="2000" b="0" i="0" dirty="0">
                <a:solidFill>
                  <a:srgbClr val="000000"/>
                </a:solidFill>
                <a:effectLst/>
                <a:latin typeface="+mn-lt"/>
              </a:rPr>
              <a:t/>
            </a:r>
            <a:br>
              <a:rPr lang="en-US" sz="2000" b="0" i="0" dirty="0">
                <a:solidFill>
                  <a:srgbClr val="000000"/>
                </a:solidFill>
                <a:effectLst/>
                <a:latin typeface="+mn-lt"/>
              </a:rPr>
            </a:br>
            <a:r>
              <a:rPr lang="en-US" sz="2000" b="0" i="0" dirty="0">
                <a:solidFill>
                  <a:srgbClr val="000000"/>
                </a:solidFill>
                <a:effectLst/>
                <a:latin typeface="+mn-lt"/>
              </a:rPr>
              <a:t>erected in Warsaw</a:t>
            </a:r>
            <a:br>
              <a:rPr lang="en-US" sz="2000" b="0" i="0" dirty="0">
                <a:solidFill>
                  <a:srgbClr val="000000"/>
                </a:solidFill>
                <a:effectLst/>
                <a:latin typeface="+mn-lt"/>
              </a:rPr>
            </a:br>
            <a:r>
              <a:rPr lang="en-US" sz="1800" b="0" i="0" dirty="0">
                <a:solidFill>
                  <a:srgbClr val="000000"/>
                </a:solidFill>
                <a:effectLst/>
                <a:latin typeface="+mn-lt"/>
              </a:rPr>
              <a:t>on 17 September 1995</a:t>
            </a:r>
            <a:endParaRPr lang="en-US" sz="1800" dirty="0">
              <a:latin typeface="+mn-lt"/>
            </a:endParaRPr>
          </a:p>
        </p:txBody>
      </p:sp>
      <p:sp>
        <p:nvSpPr>
          <p:cNvPr id="4" name="Text Placeholder 3">
            <a:extLst>
              <a:ext uri="{FF2B5EF4-FFF2-40B4-BE49-F238E27FC236}">
                <a16:creationId xmlns:a16="http://schemas.microsoft.com/office/drawing/2014/main" xmlns="" id="{403F4DE2-B4EA-4574-B625-DF957B7AB149}"/>
              </a:ext>
            </a:extLst>
          </p:cNvPr>
          <p:cNvSpPr>
            <a:spLocks noGrp="1"/>
          </p:cNvSpPr>
          <p:nvPr>
            <p:ph type="body" sz="half" idx="2"/>
          </p:nvPr>
        </p:nvSpPr>
        <p:spPr>
          <a:xfrm>
            <a:off x="8769350" y="3428999"/>
            <a:ext cx="2928706" cy="1289296"/>
          </a:xfrm>
        </p:spPr>
        <p:txBody>
          <a:bodyPr>
            <a:normAutofit/>
          </a:bodyPr>
          <a:lstStyle/>
          <a:p>
            <a:r>
              <a:rPr lang="en-US" b="0" i="0" dirty="0">
                <a:solidFill>
                  <a:srgbClr val="202122"/>
                </a:solidFill>
                <a:effectLst/>
                <a:latin typeface="Arial" panose="020B0604020202020204" pitchFamily="34" charset="0"/>
              </a:rPr>
              <a:t>It commemorates the victims of the Soviet invasion of Poland during World War II </a:t>
            </a:r>
            <a:r>
              <a:rPr lang="en-US" dirty="0">
                <a:solidFill>
                  <a:srgbClr val="0645AD"/>
                </a:solidFill>
                <a:latin typeface="Arial" panose="020B0604020202020204" pitchFamily="34" charset="0"/>
              </a:rPr>
              <a:t> </a:t>
            </a:r>
            <a:r>
              <a:rPr lang="en-US" b="0" i="0" dirty="0">
                <a:solidFill>
                  <a:srgbClr val="202122"/>
                </a:solidFill>
                <a:effectLst/>
                <a:latin typeface="Arial" panose="020B0604020202020204" pitchFamily="34" charset="0"/>
              </a:rPr>
              <a:t>and subsequent repressions.</a:t>
            </a:r>
            <a:endParaRPr lang="en-US" dirty="0"/>
          </a:p>
        </p:txBody>
      </p:sp>
    </p:spTree>
    <p:extLst>
      <p:ext uri="{BB962C8B-B14F-4D97-AF65-F5344CB8AC3E}">
        <p14:creationId xmlns:p14="http://schemas.microsoft.com/office/powerpoint/2010/main" val="29239367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58875"/>
          </a:xfrm>
        </p:spPr>
        <p:txBody>
          <a:bodyPr>
            <a:normAutofit/>
          </a:bodyPr>
          <a:lstStyle/>
          <a:p>
            <a:pPr algn="ctr"/>
            <a:r>
              <a:rPr lang="pl-PL" sz="3600" b="1" dirty="0" err="1"/>
              <a:t>Concealing</a:t>
            </a:r>
            <a:r>
              <a:rPr lang="pl-PL" sz="3600" b="1" dirty="0"/>
              <a:t> </a:t>
            </a:r>
            <a:r>
              <a:rPr lang="en-US" sz="3600" b="1" dirty="0"/>
              <a:t>and </a:t>
            </a:r>
            <a:r>
              <a:rPr lang="pl-PL" sz="3600" b="1" dirty="0" err="1"/>
              <a:t>falsifying</a:t>
            </a:r>
            <a:r>
              <a:rPr lang="pl-PL" sz="3600" b="1" dirty="0"/>
              <a:t> the </a:t>
            </a:r>
            <a:r>
              <a:rPr lang="pl-PL" sz="3600" b="1" dirty="0" err="1"/>
              <a:t>truth</a:t>
            </a:r>
            <a:r>
              <a:rPr lang="pl-PL" sz="3600" b="1" dirty="0"/>
              <a:t> </a:t>
            </a:r>
            <a:r>
              <a:rPr lang="en-US" sz="3600" b="1" dirty="0"/>
              <a:t>about </a:t>
            </a:r>
            <a:r>
              <a:rPr lang="en-US" sz="3600" b="1" dirty="0" smtClean="0"/>
              <a:t>deportations </a:t>
            </a:r>
            <a:r>
              <a:rPr lang="pl-PL" sz="3600" b="1" dirty="0" smtClean="0"/>
              <a:t>of </a:t>
            </a:r>
            <a:r>
              <a:rPr lang="en-US" sz="3600" b="1" dirty="0"/>
              <a:t>Poles to Siberia and the Katyn Massacre</a:t>
            </a:r>
            <a:endParaRPr lang="pl-PL" sz="3600" b="1" dirty="0"/>
          </a:p>
        </p:txBody>
      </p:sp>
      <p:sp>
        <p:nvSpPr>
          <p:cNvPr id="3" name="Content Placeholder 2"/>
          <p:cNvSpPr>
            <a:spLocks noGrp="1"/>
          </p:cNvSpPr>
          <p:nvPr>
            <p:ph idx="1"/>
          </p:nvPr>
        </p:nvSpPr>
        <p:spPr>
          <a:xfrm>
            <a:off x="838200" y="1915885"/>
            <a:ext cx="10515600" cy="4261077"/>
          </a:xfrm>
          <a:gradFill>
            <a:gsLst>
              <a:gs pos="0">
                <a:schemeClr val="accent1">
                  <a:lumMod val="5000"/>
                  <a:lumOff val="95000"/>
                </a:schemeClr>
              </a:gs>
              <a:gs pos="100000">
                <a:srgbClr val="FF0000"/>
              </a:gs>
            </a:gsLst>
            <a:lin ang="2700000" scaled="1"/>
          </a:gradFill>
          <a:ln>
            <a:noFill/>
          </a:ln>
        </p:spPr>
        <p:style>
          <a:lnRef idx="1">
            <a:schemeClr val="accent1"/>
          </a:lnRef>
          <a:fillRef idx="2">
            <a:schemeClr val="accent1"/>
          </a:fillRef>
          <a:effectRef idx="1">
            <a:schemeClr val="accent1"/>
          </a:effectRef>
          <a:fontRef idx="minor">
            <a:schemeClr val="dk1"/>
          </a:fontRef>
        </p:style>
        <p:txBody>
          <a:bodyPr anchor="ctr">
            <a:noAutofit/>
          </a:bodyPr>
          <a:lstStyle/>
          <a:p>
            <a:pPr marL="0" indent="0">
              <a:buNone/>
            </a:pPr>
            <a:r>
              <a:rPr lang="en-US" sz="3600" dirty="0"/>
              <a:t>The </a:t>
            </a:r>
            <a:r>
              <a:rPr lang="pl-PL" sz="3600" dirty="0"/>
              <a:t>C</a:t>
            </a:r>
            <a:r>
              <a:rPr lang="en-US" sz="3600" dirty="0" err="1"/>
              <a:t>ommunist</a:t>
            </a:r>
            <a:r>
              <a:rPr lang="en-US" sz="3600" dirty="0"/>
              <a:t> government imposed on Poland by the Soviets after World War II </a:t>
            </a:r>
            <a:r>
              <a:rPr lang="en-US" sz="3600" dirty="0" smtClean="0"/>
              <a:t>for </a:t>
            </a:r>
            <a:r>
              <a:rPr lang="en-US" sz="3600" dirty="0"/>
              <a:t>45 years concealed and distorted </a:t>
            </a:r>
            <a:r>
              <a:rPr lang="pl-PL" sz="3600" dirty="0" err="1" smtClean="0"/>
              <a:t>information</a:t>
            </a:r>
            <a:r>
              <a:rPr lang="pl-PL" sz="3600" dirty="0" smtClean="0"/>
              <a:t> </a:t>
            </a:r>
            <a:r>
              <a:rPr lang="pl-PL" sz="3600" dirty="0" err="1" smtClean="0"/>
              <a:t>anout</a:t>
            </a:r>
            <a:r>
              <a:rPr lang="pl-PL" sz="3600" dirty="0" smtClean="0"/>
              <a:t> </a:t>
            </a:r>
            <a:r>
              <a:rPr lang="en-US" sz="3600" dirty="0" smtClean="0"/>
              <a:t>the </a:t>
            </a:r>
            <a:r>
              <a:rPr lang="en-US" sz="3600" dirty="0"/>
              <a:t>Katyn massacre and deportations to Siberia. </a:t>
            </a:r>
            <a:r>
              <a:rPr lang="pl-PL" sz="3600" dirty="0"/>
              <a:t> </a:t>
            </a:r>
            <a:r>
              <a:rPr lang="en-US" sz="3600" dirty="0"/>
              <a:t>With terror, </a:t>
            </a:r>
            <a:r>
              <a:rPr lang="pl-PL" sz="3600" dirty="0" err="1"/>
              <a:t>they</a:t>
            </a:r>
            <a:r>
              <a:rPr lang="pl-PL" sz="3600" dirty="0"/>
              <a:t> </a:t>
            </a:r>
            <a:r>
              <a:rPr lang="pl-PL" sz="3600" dirty="0" err="1"/>
              <a:t>achieved</a:t>
            </a:r>
            <a:r>
              <a:rPr lang="pl-PL" sz="3600" dirty="0"/>
              <a:t> </a:t>
            </a:r>
            <a:r>
              <a:rPr lang="pl-PL" sz="3600" dirty="0" err="1"/>
              <a:t>that</a:t>
            </a:r>
            <a:r>
              <a:rPr lang="pl-PL" sz="3600" dirty="0"/>
              <a:t> </a:t>
            </a:r>
            <a:r>
              <a:rPr lang="en-US" sz="3600" dirty="0"/>
              <a:t>Poles </a:t>
            </a:r>
            <a:r>
              <a:rPr lang="pl-PL" sz="3600" dirty="0" err="1"/>
              <a:t>after</a:t>
            </a:r>
            <a:r>
              <a:rPr lang="pl-PL" sz="3600" dirty="0"/>
              <a:t> the war </a:t>
            </a:r>
            <a:r>
              <a:rPr lang="en-US" sz="3600" dirty="0"/>
              <a:t>were afraid to even</a:t>
            </a:r>
            <a:r>
              <a:rPr lang="pl-PL" sz="3600" dirty="0"/>
              <a:t> </a:t>
            </a:r>
            <a:r>
              <a:rPr lang="pl-PL" sz="3600" dirty="0" err="1" smtClean="0"/>
              <a:t>utter</a:t>
            </a:r>
            <a:r>
              <a:rPr lang="pl-PL" sz="3600" dirty="0" smtClean="0"/>
              <a:t> </a:t>
            </a:r>
            <a:r>
              <a:rPr lang="en-US" sz="3600" dirty="0" smtClean="0"/>
              <a:t>the </a:t>
            </a:r>
            <a:r>
              <a:rPr lang="en-US" sz="3600" dirty="0"/>
              <a:t>word Katyn </a:t>
            </a:r>
            <a:r>
              <a:rPr lang="pl-PL" sz="3600" dirty="0" err="1"/>
              <a:t>or</a:t>
            </a:r>
            <a:r>
              <a:rPr lang="pl-PL" sz="3600" dirty="0"/>
              <a:t> </a:t>
            </a:r>
            <a:r>
              <a:rPr lang="en-US" sz="3600" dirty="0"/>
              <a:t>talk about Soviet crimes.</a:t>
            </a:r>
            <a:endParaRPr lang="pl-PL" sz="3600" dirty="0"/>
          </a:p>
          <a:p>
            <a:pPr marL="0" indent="0">
              <a:buNone/>
            </a:pPr>
            <a:r>
              <a:rPr lang="en-US" sz="3200" dirty="0"/>
              <a:t>M</a:t>
            </a:r>
            <a:r>
              <a:rPr lang="pl-PL" sz="3200" dirty="0" err="1"/>
              <a:t>eanwhile</a:t>
            </a:r>
            <a:r>
              <a:rPr lang="pl-PL" sz="3200" dirty="0"/>
              <a:t>, m</a:t>
            </a:r>
            <a:r>
              <a:rPr lang="en-US" sz="3200" dirty="0" err="1"/>
              <a:t>uch</a:t>
            </a:r>
            <a:r>
              <a:rPr lang="en-US" sz="3200" dirty="0"/>
              <a:t> was said </a:t>
            </a:r>
            <a:r>
              <a:rPr lang="pl-PL" sz="3200" dirty="0" smtClean="0"/>
              <a:t>(</a:t>
            </a:r>
            <a:r>
              <a:rPr lang="en-US" sz="3200" dirty="0" smtClean="0"/>
              <a:t>rightfully</a:t>
            </a:r>
            <a:r>
              <a:rPr lang="pl-PL" sz="3200" dirty="0" smtClean="0"/>
              <a:t>)</a:t>
            </a:r>
            <a:r>
              <a:rPr lang="en-US" sz="3200" dirty="0" smtClean="0"/>
              <a:t> </a:t>
            </a:r>
            <a:r>
              <a:rPr lang="en-US" sz="3200" dirty="0"/>
              <a:t>about German crimes, especially against Jews, just as </a:t>
            </a:r>
            <a:r>
              <a:rPr lang="pl-PL" sz="3200" dirty="0" err="1"/>
              <a:t>it</a:t>
            </a:r>
            <a:r>
              <a:rPr lang="pl-PL" sz="3200" dirty="0"/>
              <a:t> </a:t>
            </a:r>
            <a:r>
              <a:rPr lang="pl-PL" sz="3200" dirty="0" err="1"/>
              <a:t>is</a:t>
            </a:r>
            <a:r>
              <a:rPr lang="pl-PL" sz="3200" dirty="0"/>
              <a:t> </a:t>
            </a:r>
            <a:r>
              <a:rPr lang="en-US" sz="3200" dirty="0"/>
              <a:t>today.</a:t>
            </a:r>
            <a:endParaRPr lang="pl-PL" sz="3200" dirty="0"/>
          </a:p>
        </p:txBody>
      </p:sp>
      <p:sp>
        <p:nvSpPr>
          <p:cNvPr id="5" name="Rectangle 2"/>
          <p:cNvSpPr>
            <a:spLocks noChangeArrowheads="1"/>
          </p:cNvSpPr>
          <p:nvPr/>
        </p:nvSpPr>
        <p:spPr bwMode="auto">
          <a:xfrm>
            <a:off x="0" y="-184666"/>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l-PL" altLang="pl-PL"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55785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58875"/>
          </a:xfrm>
        </p:spPr>
        <p:txBody>
          <a:bodyPr>
            <a:normAutofit fontScale="90000"/>
          </a:bodyPr>
          <a:lstStyle/>
          <a:p>
            <a:pPr algn="ctr"/>
            <a:r>
              <a:rPr lang="pl-PL" b="1" dirty="0" err="1"/>
              <a:t>Concealing</a:t>
            </a:r>
            <a:r>
              <a:rPr lang="pl-PL" b="1" dirty="0"/>
              <a:t> </a:t>
            </a:r>
            <a:r>
              <a:rPr lang="en-US" b="1" dirty="0"/>
              <a:t>and </a:t>
            </a:r>
            <a:r>
              <a:rPr lang="pl-PL" b="1" dirty="0" err="1"/>
              <a:t>falsifying</a:t>
            </a:r>
            <a:r>
              <a:rPr lang="pl-PL" b="1" dirty="0"/>
              <a:t> the </a:t>
            </a:r>
            <a:r>
              <a:rPr lang="pl-PL" b="1" dirty="0" err="1"/>
              <a:t>truth</a:t>
            </a:r>
            <a:r>
              <a:rPr lang="pl-PL" b="1" dirty="0"/>
              <a:t> </a:t>
            </a:r>
            <a:r>
              <a:rPr lang="en-US" b="1" dirty="0"/>
              <a:t>about Poles' deportations to Siberia and the Katyn Massacre</a:t>
            </a:r>
            <a:r>
              <a:rPr lang="pl-PL" b="1" dirty="0"/>
              <a:t> </a:t>
            </a:r>
            <a:r>
              <a:rPr lang="pl-PL" sz="2200" b="1" dirty="0"/>
              <a:t>(</a:t>
            </a:r>
            <a:r>
              <a:rPr lang="pl-PL" sz="2200" b="1" dirty="0" err="1"/>
              <a:t>cont</a:t>
            </a:r>
            <a:r>
              <a:rPr lang="pl-PL" sz="2200" b="1" dirty="0"/>
              <a:t>.)</a:t>
            </a:r>
            <a:endParaRPr lang="pl-PL" dirty="0"/>
          </a:p>
        </p:txBody>
      </p:sp>
      <p:sp>
        <p:nvSpPr>
          <p:cNvPr id="3" name="Content Placeholder 2"/>
          <p:cNvSpPr>
            <a:spLocks noGrp="1"/>
          </p:cNvSpPr>
          <p:nvPr>
            <p:ph idx="1"/>
          </p:nvPr>
        </p:nvSpPr>
        <p:spPr>
          <a:xfrm>
            <a:off x="838200" y="1739900"/>
            <a:ext cx="10515600" cy="4639129"/>
          </a:xfrm>
          <a:gradFill>
            <a:gsLst>
              <a:gs pos="0">
                <a:schemeClr val="accent1">
                  <a:lumMod val="5000"/>
                  <a:lumOff val="95000"/>
                </a:schemeClr>
              </a:gs>
              <a:gs pos="100000">
                <a:srgbClr val="FF0000"/>
              </a:gs>
            </a:gsLst>
            <a:lin ang="2700000" scaled="1"/>
          </a:gradFill>
          <a:ln>
            <a:noFill/>
          </a:ln>
        </p:spPr>
        <p:style>
          <a:lnRef idx="1">
            <a:schemeClr val="accent1"/>
          </a:lnRef>
          <a:fillRef idx="2">
            <a:schemeClr val="accent1"/>
          </a:fillRef>
          <a:effectRef idx="1">
            <a:schemeClr val="accent1"/>
          </a:effectRef>
          <a:fontRef idx="minor">
            <a:schemeClr val="dk1"/>
          </a:fontRef>
        </p:style>
        <p:txBody>
          <a:bodyPr anchor="ctr">
            <a:normAutofit lnSpcReduction="10000"/>
          </a:bodyPr>
          <a:lstStyle/>
          <a:p>
            <a:pPr marL="0" indent="0">
              <a:buNone/>
            </a:pPr>
            <a:r>
              <a:rPr lang="en-US" sz="3200" dirty="0"/>
              <a:t>The Katyn Massacre still remains an untried and unpunished crime. </a:t>
            </a:r>
            <a:r>
              <a:rPr lang="pl-PL" sz="3200" dirty="0"/>
              <a:t> </a:t>
            </a:r>
            <a:r>
              <a:rPr lang="en-US" sz="3200" b="1" dirty="0"/>
              <a:t>For many years the truth about </a:t>
            </a:r>
            <a:r>
              <a:rPr lang="pl-PL" sz="3200" b="1" dirty="0" err="1"/>
              <a:t>it</a:t>
            </a:r>
            <a:r>
              <a:rPr lang="pl-PL" sz="3200" b="1" dirty="0"/>
              <a:t> </a:t>
            </a:r>
            <a:r>
              <a:rPr lang="en-US" sz="3200" b="1" dirty="0"/>
              <a:t>was hidden by </a:t>
            </a:r>
            <a:r>
              <a:rPr lang="pl-PL" sz="3200" b="1" dirty="0"/>
              <a:t>United </a:t>
            </a:r>
            <a:r>
              <a:rPr lang="pl-PL" sz="3200" b="1" dirty="0" err="1"/>
              <a:t>States</a:t>
            </a:r>
            <a:r>
              <a:rPr lang="pl-PL" sz="3200" b="1" dirty="0"/>
              <a:t> a</a:t>
            </a:r>
            <a:r>
              <a:rPr lang="en-US" sz="3200" b="1" dirty="0" err="1"/>
              <a:t>nd</a:t>
            </a:r>
            <a:r>
              <a:rPr lang="en-US" sz="3200" b="1" dirty="0"/>
              <a:t> </a:t>
            </a:r>
            <a:r>
              <a:rPr lang="pl-PL" sz="3200" b="1" dirty="0"/>
              <a:t>Great Britain</a:t>
            </a:r>
            <a:r>
              <a:rPr lang="en-US" sz="3200" b="1" dirty="0"/>
              <a:t>, </a:t>
            </a:r>
            <a:r>
              <a:rPr lang="pl-PL" sz="3200" b="1" dirty="0" err="1"/>
              <a:t>erstwhile</a:t>
            </a:r>
            <a:r>
              <a:rPr lang="pl-PL" sz="3200" b="1" dirty="0"/>
              <a:t> </a:t>
            </a:r>
            <a:r>
              <a:rPr lang="en-US" sz="3200" b="1" dirty="0"/>
              <a:t>allies of Stalin</a:t>
            </a:r>
            <a:r>
              <a:rPr lang="en-US" sz="3200" dirty="0"/>
              <a:t>.</a:t>
            </a:r>
            <a:r>
              <a:rPr lang="pl-PL" sz="3200" dirty="0"/>
              <a:t> </a:t>
            </a:r>
            <a:r>
              <a:rPr lang="en-US" sz="3200" dirty="0"/>
              <a:t> The U</a:t>
            </a:r>
            <a:r>
              <a:rPr lang="pl-PL" sz="3200" dirty="0"/>
              <a:t>.</a:t>
            </a:r>
            <a:r>
              <a:rPr lang="en-US" sz="3200" dirty="0"/>
              <a:t>S</a:t>
            </a:r>
            <a:r>
              <a:rPr lang="pl-PL" sz="3200" dirty="0"/>
              <a:t>.</a:t>
            </a:r>
            <a:r>
              <a:rPr lang="en-US" sz="3200" dirty="0"/>
              <a:t> Congress recognized the truth about Katyn </a:t>
            </a:r>
            <a:r>
              <a:rPr lang="pl-PL" sz="3200" dirty="0" err="1" smtClean="0"/>
              <a:t>only</a:t>
            </a:r>
            <a:r>
              <a:rPr lang="pl-PL" sz="3200" dirty="0" smtClean="0"/>
              <a:t> </a:t>
            </a:r>
            <a:r>
              <a:rPr lang="en-US" sz="3200" dirty="0" smtClean="0"/>
              <a:t>after </a:t>
            </a:r>
            <a:r>
              <a:rPr lang="en-US" sz="3200" dirty="0"/>
              <a:t>10 years, </a:t>
            </a:r>
            <a:r>
              <a:rPr lang="pl-PL" sz="3200" dirty="0"/>
              <a:t>and </a:t>
            </a:r>
            <a:r>
              <a:rPr lang="en-US" sz="3200" dirty="0"/>
              <a:t>only under pressure from the Polish American Congress (</a:t>
            </a:r>
            <a:r>
              <a:rPr lang="pl-PL" sz="3200" dirty="0" err="1"/>
              <a:t>documented</a:t>
            </a:r>
            <a:r>
              <a:rPr lang="pl-PL" sz="3200" dirty="0"/>
              <a:t> </a:t>
            </a:r>
            <a:r>
              <a:rPr lang="en-US" sz="3200" dirty="0"/>
              <a:t>by the U</a:t>
            </a:r>
            <a:r>
              <a:rPr lang="pl-PL" sz="3200" dirty="0"/>
              <a:t>.</a:t>
            </a:r>
            <a:r>
              <a:rPr lang="en-US" sz="3200" dirty="0"/>
              <a:t>S</a:t>
            </a:r>
            <a:r>
              <a:rPr lang="pl-PL" sz="3200" dirty="0"/>
              <a:t>.</a:t>
            </a:r>
            <a:r>
              <a:rPr lang="en-US" sz="3200" dirty="0"/>
              <a:t> Congress</a:t>
            </a:r>
            <a:r>
              <a:rPr lang="pl-PL" sz="3200" dirty="0"/>
              <a:t> </a:t>
            </a:r>
            <a:r>
              <a:rPr lang="en-US" sz="3200" dirty="0"/>
              <a:t>Madden Committee)</a:t>
            </a:r>
            <a:r>
              <a:rPr lang="pl-PL" sz="3200" dirty="0"/>
              <a:t>.</a:t>
            </a:r>
          </a:p>
          <a:p>
            <a:pPr marL="0" indent="0">
              <a:buNone/>
            </a:pPr>
            <a:r>
              <a:rPr lang="en-US" sz="2400" dirty="0"/>
              <a:t>Even</a:t>
            </a:r>
            <a:r>
              <a:rPr lang="pl-PL" sz="2400" dirty="0"/>
              <a:t> </a:t>
            </a:r>
            <a:r>
              <a:rPr lang="en-US" sz="2400" dirty="0"/>
              <a:t>today, the full truth about </a:t>
            </a:r>
            <a:r>
              <a:rPr lang="pl-PL" sz="2400" dirty="0"/>
              <a:t>Katyn </a:t>
            </a:r>
            <a:r>
              <a:rPr lang="en-US" sz="2400" dirty="0"/>
              <a:t>is not always admitted. </a:t>
            </a:r>
            <a:r>
              <a:rPr lang="pl-PL" sz="2400" dirty="0"/>
              <a:t> T</a:t>
            </a:r>
            <a:r>
              <a:rPr lang="en-US" sz="2400" dirty="0"/>
              <a:t>he U</a:t>
            </a:r>
            <a:r>
              <a:rPr lang="pl-PL" sz="2400" dirty="0"/>
              <a:t>.</a:t>
            </a:r>
            <a:r>
              <a:rPr lang="en-US" sz="2400" dirty="0"/>
              <a:t>S</a:t>
            </a:r>
            <a:r>
              <a:rPr lang="pl-PL" sz="2400" dirty="0"/>
              <a:t>.</a:t>
            </a:r>
            <a:r>
              <a:rPr lang="en-US" sz="2400" dirty="0"/>
              <a:t> Congress </a:t>
            </a:r>
            <a:r>
              <a:rPr lang="pl-PL" sz="2400" dirty="0" err="1"/>
              <a:t>continues</a:t>
            </a:r>
            <a:r>
              <a:rPr lang="pl-PL" sz="2400" dirty="0"/>
              <a:t> to </a:t>
            </a:r>
            <a:r>
              <a:rPr lang="en-US" sz="2400" dirty="0"/>
              <a:t>refuse to </a:t>
            </a:r>
            <a:r>
              <a:rPr lang="pl-PL" sz="2400" dirty="0" err="1"/>
              <a:t>officially</a:t>
            </a:r>
            <a:r>
              <a:rPr lang="pl-PL" sz="2400" dirty="0"/>
              <a:t> </a:t>
            </a:r>
            <a:r>
              <a:rPr lang="pl-PL" sz="2400" dirty="0" err="1"/>
              <a:t>classify</a:t>
            </a:r>
            <a:r>
              <a:rPr lang="pl-PL" sz="2400" dirty="0"/>
              <a:t> </a:t>
            </a:r>
            <a:r>
              <a:rPr lang="en-US" sz="2400" dirty="0"/>
              <a:t>this </a:t>
            </a:r>
            <a:r>
              <a:rPr lang="pl-PL" sz="2400" dirty="0" err="1"/>
              <a:t>crime</a:t>
            </a:r>
            <a:r>
              <a:rPr lang="pl-PL" sz="2400" dirty="0"/>
              <a:t> </a:t>
            </a:r>
            <a:r>
              <a:rPr lang="en-US" sz="2400" dirty="0"/>
              <a:t>a</a:t>
            </a:r>
            <a:r>
              <a:rPr lang="pl-PL" sz="2400" dirty="0"/>
              <a:t>s</a:t>
            </a:r>
            <a:r>
              <a:rPr lang="en-US" sz="2400" dirty="0"/>
              <a:t> genocide, despite the fact that it meets </a:t>
            </a:r>
            <a:r>
              <a:rPr lang="pl-PL" sz="2400" dirty="0" err="1"/>
              <a:t>genocide</a:t>
            </a:r>
            <a:r>
              <a:rPr lang="pl-PL" sz="2400" dirty="0"/>
              <a:t> </a:t>
            </a:r>
            <a:r>
              <a:rPr lang="en-US" sz="2400" dirty="0"/>
              <a:t>definition </a:t>
            </a:r>
            <a:r>
              <a:rPr lang="pl-PL" sz="2400" dirty="0" err="1"/>
              <a:t>adopted</a:t>
            </a:r>
            <a:r>
              <a:rPr lang="pl-PL" sz="2400" dirty="0"/>
              <a:t> by the United Nations in</a:t>
            </a:r>
            <a:r>
              <a:rPr lang="en-US" sz="2400" dirty="0"/>
              <a:t> 1949.</a:t>
            </a:r>
            <a:r>
              <a:rPr lang="pl-PL" sz="2400" dirty="0"/>
              <a:t> </a:t>
            </a:r>
            <a:r>
              <a:rPr lang="en-US" sz="2400" dirty="0"/>
              <a:t> </a:t>
            </a:r>
            <a:r>
              <a:rPr lang="pl-PL" sz="2400" dirty="0"/>
              <a:t>The U.S. </a:t>
            </a:r>
            <a:r>
              <a:rPr lang="pl-PL" sz="2400" dirty="0" err="1"/>
              <a:t>Congress</a:t>
            </a:r>
            <a:r>
              <a:rPr lang="pl-PL" sz="2400" dirty="0"/>
              <a:t> </a:t>
            </a:r>
            <a:r>
              <a:rPr lang="en-US" sz="2400" dirty="0"/>
              <a:t>did not commemorate the 80</a:t>
            </a:r>
            <a:r>
              <a:rPr lang="en-US" sz="2400" baseline="30000" dirty="0"/>
              <a:t>th</a:t>
            </a:r>
            <a:r>
              <a:rPr lang="en-US" sz="2400" dirty="0"/>
              <a:t> anniversary of Katyn with the adoption of an appropriate resolution, which was sought by </a:t>
            </a:r>
            <a:r>
              <a:rPr lang="pl-PL" sz="2400" dirty="0"/>
              <a:t>American Polonia</a:t>
            </a:r>
            <a:r>
              <a:rPr lang="en-US" sz="2400" dirty="0"/>
              <a:t>.</a:t>
            </a:r>
            <a:endParaRPr lang="pl-PL" sz="2400" dirty="0"/>
          </a:p>
        </p:txBody>
      </p:sp>
      <p:sp>
        <p:nvSpPr>
          <p:cNvPr id="5" name="Rectangle 2"/>
          <p:cNvSpPr>
            <a:spLocks noChangeArrowheads="1"/>
          </p:cNvSpPr>
          <p:nvPr/>
        </p:nvSpPr>
        <p:spPr bwMode="auto">
          <a:xfrm>
            <a:off x="0" y="-184666"/>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endParaRPr lang="pl-PL" altLang="pl-PL" dirty="0">
              <a:solidFill>
                <a:prstClr val="black"/>
              </a:solidFill>
              <a:latin typeface="Arial" panose="020B0604020202020204" pitchFamily="34" charset="0"/>
            </a:endParaRPr>
          </a:p>
        </p:txBody>
      </p:sp>
    </p:spTree>
    <p:extLst>
      <p:ext uri="{BB962C8B-B14F-4D97-AF65-F5344CB8AC3E}">
        <p14:creationId xmlns:p14="http://schemas.microsoft.com/office/powerpoint/2010/main" val="3950934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ublished, January 2021 –  kolejny przykład zakłamywania prawdy o Katyniu, twierdząc że Alianci nie wiedzieli że sprawcami zbrodni byli Sowieci."/>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7823202" y="846187"/>
            <a:ext cx="3031331" cy="4515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989353" y="1680605"/>
            <a:ext cx="6233518" cy="3416320"/>
          </a:xfrm>
          <a:prstGeom prst="rect">
            <a:avLst/>
          </a:prstGeom>
          <a:noFill/>
        </p:spPr>
        <p:txBody>
          <a:bodyPr wrap="square" rtlCol="0">
            <a:spAutoFit/>
          </a:bodyPr>
          <a:lstStyle/>
          <a:p>
            <a:r>
              <a:rPr lang="en-US" sz="2800" dirty="0"/>
              <a:t>Another example of </a:t>
            </a:r>
            <a:r>
              <a:rPr lang="pl-PL" sz="2800" dirty="0" err="1"/>
              <a:t>falsifying</a:t>
            </a:r>
            <a:r>
              <a:rPr lang="pl-PL" sz="2800" dirty="0"/>
              <a:t> </a:t>
            </a:r>
            <a:r>
              <a:rPr lang="en-US" sz="2800" dirty="0"/>
              <a:t>the truth about Katyn:</a:t>
            </a:r>
            <a:endParaRPr lang="pl-PL" sz="2800" dirty="0"/>
          </a:p>
          <a:p>
            <a:r>
              <a:rPr lang="en-US" sz="2800" dirty="0"/>
              <a:t>Thomas Urban's book, published on December 28, 2020</a:t>
            </a:r>
            <a:r>
              <a:rPr lang="pl-PL" sz="2800" dirty="0"/>
              <a:t>. </a:t>
            </a:r>
            <a:r>
              <a:rPr lang="en-US" sz="2800" dirty="0"/>
              <a:t> The author promotes the </a:t>
            </a:r>
            <a:r>
              <a:rPr lang="pl-PL" sz="2800" dirty="0" err="1"/>
              <a:t>view</a:t>
            </a:r>
            <a:r>
              <a:rPr lang="en-US" sz="2800" dirty="0"/>
              <a:t>,</a:t>
            </a:r>
            <a:r>
              <a:rPr lang="pl-PL" sz="2800" dirty="0"/>
              <a:t> </a:t>
            </a:r>
            <a:r>
              <a:rPr lang="en-US" sz="2800" dirty="0"/>
              <a:t>that the Allies did not know that the Soviets were perpetrators.</a:t>
            </a:r>
            <a:endParaRPr lang="pl-PL" sz="2800" dirty="0"/>
          </a:p>
          <a:p>
            <a:endParaRPr lang="pl-PL" sz="2400" dirty="0"/>
          </a:p>
          <a:p>
            <a:pPr algn="r"/>
            <a:r>
              <a:rPr lang="en-US" sz="2400" dirty="0"/>
              <a:t>On the cover: </a:t>
            </a:r>
            <a:r>
              <a:rPr lang="pl-PL" sz="2400" dirty="0"/>
              <a:t>Churchill, Stalin, and Goebbels</a:t>
            </a:r>
          </a:p>
        </p:txBody>
      </p:sp>
      <p:sp>
        <p:nvSpPr>
          <p:cNvPr id="4" name="TextBox 3"/>
          <p:cNvSpPr txBox="1"/>
          <p:nvPr/>
        </p:nvSpPr>
        <p:spPr>
          <a:xfrm>
            <a:off x="1569192" y="5626100"/>
            <a:ext cx="8823185" cy="369332"/>
          </a:xfrm>
          <a:prstGeom prst="rect">
            <a:avLst/>
          </a:prstGeom>
          <a:noFill/>
        </p:spPr>
        <p:txBody>
          <a:bodyPr wrap="none" rtlCol="0">
            <a:spAutoFit/>
          </a:bodyPr>
          <a:lstStyle/>
          <a:p>
            <a:r>
              <a:rPr lang="pl-PL" dirty="0">
                <a:hlinkClick r:id="rId4"/>
              </a:rPr>
              <a:t>https://</a:t>
            </a:r>
            <a:r>
              <a:rPr lang="pl-PL" dirty="0" smtClean="0">
                <a:hlinkClick r:id="rId4"/>
              </a:rPr>
              <a:t>www.barnesandnoble.com/w/the-katyn-massacre-1940-thomas-urban/1137594085</a:t>
            </a:r>
            <a:r>
              <a:rPr lang="pl-PL" dirty="0" smtClean="0"/>
              <a:t> </a:t>
            </a:r>
            <a:endParaRPr lang="pl-PL" dirty="0"/>
          </a:p>
        </p:txBody>
      </p:sp>
    </p:spTree>
    <p:extLst>
      <p:ext uri="{BB962C8B-B14F-4D97-AF65-F5344CB8AC3E}">
        <p14:creationId xmlns:p14="http://schemas.microsoft.com/office/powerpoint/2010/main" val="10347621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KATYŃ  /  Allen Pau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 y="4762"/>
            <a:ext cx="6853237"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195279" y="852054"/>
            <a:ext cx="4422098" cy="4985980"/>
          </a:xfrm>
          <a:prstGeom prst="rect">
            <a:avLst/>
          </a:prstGeom>
          <a:noFill/>
        </p:spPr>
        <p:txBody>
          <a:bodyPr wrap="square" rtlCol="0">
            <a:spAutoFit/>
          </a:bodyPr>
          <a:lstStyle/>
          <a:p>
            <a:r>
              <a:rPr lang="en-US" dirty="0"/>
              <a:t>Excerpt from the introduction to the 2006 Polish edition of Allen Paul's book "Katyń"</a:t>
            </a:r>
            <a:r>
              <a:rPr lang="pl-PL" dirty="0"/>
              <a:t> </a:t>
            </a:r>
            <a:r>
              <a:rPr lang="en-US" dirty="0"/>
              <a:t>:</a:t>
            </a:r>
            <a:endParaRPr lang="pl-PL" dirty="0"/>
          </a:p>
          <a:p>
            <a:endParaRPr lang="pl-PL" dirty="0"/>
          </a:p>
          <a:p>
            <a:r>
              <a:rPr lang="en-US" sz="2400" dirty="0">
                <a:solidFill>
                  <a:srgbClr val="0070C0"/>
                </a:solidFill>
              </a:rPr>
              <a:t>“I am an American with no Polish roots, I do not speak Polish […] </a:t>
            </a:r>
            <a:r>
              <a:rPr lang="en-US" sz="2400" dirty="0" smtClean="0">
                <a:solidFill>
                  <a:srgbClr val="0070C0"/>
                </a:solidFill>
              </a:rPr>
              <a:t>I took </a:t>
            </a:r>
            <a:r>
              <a:rPr lang="en-US" sz="2400" dirty="0">
                <a:solidFill>
                  <a:srgbClr val="0070C0"/>
                </a:solidFill>
              </a:rPr>
              <a:t>up the case of Katyn, amazed that such a terrible crime is completely unknown in the West. I have found that Poles themselves often have a vague idea of events that can be </a:t>
            </a:r>
            <a:r>
              <a:rPr lang="pl-PL" sz="2400" dirty="0" err="1">
                <a:solidFill>
                  <a:srgbClr val="0070C0"/>
                </a:solidFill>
              </a:rPr>
              <a:t>easily</a:t>
            </a:r>
            <a:r>
              <a:rPr lang="pl-PL" sz="2400" dirty="0">
                <a:solidFill>
                  <a:srgbClr val="0070C0"/>
                </a:solidFill>
              </a:rPr>
              <a:t> </a:t>
            </a:r>
            <a:r>
              <a:rPr lang="en-US" sz="2400" dirty="0">
                <a:solidFill>
                  <a:srgbClr val="0070C0"/>
                </a:solidFill>
              </a:rPr>
              <a:t>regarded as the Stalinist version of the "final solution" of the Polish issue."</a:t>
            </a:r>
            <a:endParaRPr lang="pl-PL" sz="2400" dirty="0">
              <a:solidFill>
                <a:srgbClr val="0070C0"/>
              </a:solidFill>
            </a:endParaRPr>
          </a:p>
        </p:txBody>
      </p:sp>
    </p:spTree>
    <p:extLst>
      <p:ext uri="{BB962C8B-B14F-4D97-AF65-F5344CB8AC3E}">
        <p14:creationId xmlns:p14="http://schemas.microsoft.com/office/powerpoint/2010/main" val="16562800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https://wroclaw.ipn.gov.pl/dokumenty/zalaczniki/89/oryginal/89-46646.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748146" y="0"/>
            <a:ext cx="4898159" cy="6844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6" descr="https://images-na.ssl-images-amazon.com/images/I/51O9ZMhDncL._SX373_BO1,204,203,200_.jpg"/>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6377910" y="0"/>
            <a:ext cx="5149072" cy="6844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22357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75908"/>
          </a:xfrm>
        </p:spPr>
        <p:txBody>
          <a:bodyPr>
            <a:normAutofit/>
          </a:bodyPr>
          <a:lstStyle/>
          <a:p>
            <a:pPr algn="ctr"/>
            <a:r>
              <a:rPr lang="pl-PL" sz="3200" dirty="0" err="1" smtClean="0">
                <a:solidFill>
                  <a:srgbClr val="0070C0"/>
                </a:solidFill>
                <a:latin typeface="+mn-lt"/>
                <a:ea typeface="Arial" panose="020B0604020202020204" pitchFamily="34" charset="0"/>
                <a:cs typeface="Times New Roman" panose="02020603050405020304" pitchFamily="18" charset="0"/>
              </a:rPr>
              <a:t>What</a:t>
            </a:r>
            <a:r>
              <a:rPr lang="pl-PL" sz="3200" dirty="0" smtClean="0">
                <a:solidFill>
                  <a:srgbClr val="0070C0"/>
                </a:solidFill>
                <a:latin typeface="+mn-lt"/>
                <a:ea typeface="Arial" panose="020B0604020202020204" pitchFamily="34" charset="0"/>
                <a:cs typeface="Times New Roman" panose="02020603050405020304" pitchFamily="18" charset="0"/>
              </a:rPr>
              <a:t> we </a:t>
            </a:r>
            <a:r>
              <a:rPr lang="pl-PL" sz="3200" dirty="0" err="1">
                <a:solidFill>
                  <a:srgbClr val="0070C0"/>
                </a:solidFill>
                <a:latin typeface="+mn-lt"/>
                <a:ea typeface="Arial" panose="020B0604020202020204" pitchFamily="34" charset="0"/>
                <a:cs typeface="Times New Roman" panose="02020603050405020304" pitchFamily="18" charset="0"/>
              </a:rPr>
              <a:t>have</a:t>
            </a:r>
            <a:r>
              <a:rPr lang="pl-PL" sz="3200" dirty="0">
                <a:solidFill>
                  <a:srgbClr val="0070C0"/>
                </a:solidFill>
                <a:latin typeface="+mn-lt"/>
                <a:ea typeface="Arial" panose="020B0604020202020204" pitchFamily="34" charset="0"/>
                <a:cs typeface="Times New Roman" panose="02020603050405020304" pitchFamily="18" charset="0"/>
              </a:rPr>
              <a:t> </a:t>
            </a:r>
            <a:r>
              <a:rPr lang="pl-PL" sz="3200" dirty="0" smtClean="0">
                <a:solidFill>
                  <a:srgbClr val="0070C0"/>
                </a:solidFill>
                <a:latin typeface="+mn-lt"/>
                <a:ea typeface="Arial" panose="020B0604020202020204" pitchFamily="34" charset="0"/>
                <a:cs typeface="Times New Roman" panose="02020603050405020304" pitchFamily="18" charset="0"/>
              </a:rPr>
              <a:t>to </a:t>
            </a:r>
            <a:r>
              <a:rPr lang="pl-PL" sz="3200" dirty="0" err="1" smtClean="0">
                <a:solidFill>
                  <a:srgbClr val="0070C0"/>
                </a:solidFill>
                <a:latin typeface="+mn-lt"/>
                <a:ea typeface="Arial" panose="020B0604020202020204" pitchFamily="34" charset="0"/>
                <a:cs typeface="Times New Roman" panose="02020603050405020304" pitchFamily="18" charset="0"/>
              </a:rPr>
              <a:t>remember</a:t>
            </a:r>
            <a:r>
              <a:rPr lang="pl-PL" sz="3200" dirty="0" smtClean="0">
                <a:solidFill>
                  <a:srgbClr val="0070C0"/>
                </a:solidFill>
                <a:latin typeface="+mn-lt"/>
                <a:ea typeface="Arial" panose="020B0604020202020204" pitchFamily="34" charset="0"/>
                <a:cs typeface="Times New Roman" panose="02020603050405020304" pitchFamily="18" charset="0"/>
              </a:rPr>
              <a:t>…</a:t>
            </a:r>
            <a:endParaRPr lang="pl-PL" sz="3200" dirty="0">
              <a:solidFill>
                <a:srgbClr val="0070C0"/>
              </a:solidFill>
              <a:latin typeface="+mn-lt"/>
            </a:endParaRPr>
          </a:p>
        </p:txBody>
      </p:sp>
      <p:sp>
        <p:nvSpPr>
          <p:cNvPr id="3" name="Content Placeholder 2"/>
          <p:cNvSpPr>
            <a:spLocks noGrp="1"/>
          </p:cNvSpPr>
          <p:nvPr>
            <p:ph idx="1"/>
          </p:nvPr>
        </p:nvSpPr>
        <p:spPr>
          <a:xfrm>
            <a:off x="694266" y="1065320"/>
            <a:ext cx="10888133" cy="5183080"/>
          </a:xfrm>
          <a:gradFill>
            <a:gsLst>
              <a:gs pos="0">
                <a:schemeClr val="accent1">
                  <a:lumMod val="5000"/>
                  <a:lumOff val="95000"/>
                </a:schemeClr>
              </a:gs>
              <a:gs pos="100000">
                <a:srgbClr val="FF0000"/>
              </a:gs>
            </a:gsLst>
            <a:lin ang="2700000" scaled="1"/>
          </a:gradFill>
          <a:ln>
            <a:noFill/>
          </a:ln>
        </p:spPr>
        <p:style>
          <a:lnRef idx="1">
            <a:schemeClr val="accent1"/>
          </a:lnRef>
          <a:fillRef idx="2">
            <a:schemeClr val="accent1"/>
          </a:fillRef>
          <a:effectRef idx="1">
            <a:schemeClr val="accent1"/>
          </a:effectRef>
          <a:fontRef idx="minor">
            <a:schemeClr val="dk1"/>
          </a:fontRef>
        </p:style>
        <p:txBody>
          <a:bodyPr anchor="ctr">
            <a:noAutofit/>
          </a:bodyPr>
          <a:lstStyle/>
          <a:p>
            <a:pPr>
              <a:lnSpc>
                <a:spcPct val="100000"/>
              </a:lnSpc>
            </a:pPr>
            <a:r>
              <a:rPr lang="pl-PL" dirty="0"/>
              <a:t>The </a:t>
            </a:r>
            <a:r>
              <a:rPr lang="pl-PL" dirty="0" smtClean="0"/>
              <a:t>„</a:t>
            </a:r>
            <a:r>
              <a:rPr lang="pl-PL" dirty="0"/>
              <a:t>Polish </a:t>
            </a:r>
            <a:r>
              <a:rPr lang="pl-PL" dirty="0" err="1"/>
              <a:t>Operation</a:t>
            </a:r>
            <a:r>
              <a:rPr lang="pl-PL" dirty="0"/>
              <a:t>”, </a:t>
            </a:r>
            <a:r>
              <a:rPr lang="pl-PL" dirty="0" err="1"/>
              <a:t>which</a:t>
            </a:r>
            <a:r>
              <a:rPr lang="pl-PL" dirty="0"/>
              <a:t> the </a:t>
            </a:r>
            <a:r>
              <a:rPr lang="pl-PL" dirty="0" err="1"/>
              <a:t>Soviets</a:t>
            </a:r>
            <a:r>
              <a:rPr lang="pl-PL" dirty="0"/>
              <a:t> </a:t>
            </a:r>
            <a:r>
              <a:rPr lang="pl-PL" dirty="0" err="1" smtClean="0"/>
              <a:t>carried</a:t>
            </a:r>
            <a:r>
              <a:rPr lang="pl-PL" dirty="0" smtClean="0"/>
              <a:t> </a:t>
            </a:r>
            <a:r>
              <a:rPr lang="pl-PL" dirty="0"/>
              <a:t>out in 1937-1938;</a:t>
            </a:r>
          </a:p>
          <a:p>
            <a:pPr>
              <a:lnSpc>
                <a:spcPct val="100000"/>
              </a:lnSpc>
              <a:spcBef>
                <a:spcPts val="0"/>
              </a:spcBef>
            </a:pPr>
            <a:r>
              <a:rPr lang="pl-PL" dirty="0" smtClean="0">
                <a:ea typeface="Arial" panose="020B0604020202020204" pitchFamily="34" charset="0"/>
                <a:cs typeface="Arial" panose="020B0604020202020204" pitchFamily="34" charset="0"/>
              </a:rPr>
              <a:t>The </a:t>
            </a:r>
            <a:r>
              <a:rPr lang="pl-PL" dirty="0">
                <a:ea typeface="Arial" panose="020B0604020202020204" pitchFamily="34" charset="0"/>
                <a:cs typeface="Arial" panose="020B0604020202020204" pitchFamily="34" charset="0"/>
              </a:rPr>
              <a:t>Ribbentrop-</a:t>
            </a:r>
            <a:r>
              <a:rPr lang="pl-PL" dirty="0" err="1">
                <a:ea typeface="Arial" panose="020B0604020202020204" pitchFamily="34" charset="0"/>
                <a:cs typeface="Arial" panose="020B0604020202020204" pitchFamily="34" charset="0"/>
              </a:rPr>
              <a:t>Molotov</a:t>
            </a:r>
            <a:r>
              <a:rPr lang="pl-PL" dirty="0">
                <a:ea typeface="Arial" panose="020B0604020202020204" pitchFamily="34" charset="0"/>
                <a:cs typeface="Arial" panose="020B0604020202020204" pitchFamily="34" charset="0"/>
              </a:rPr>
              <a:t> </a:t>
            </a:r>
            <a:r>
              <a:rPr lang="pl-PL" dirty="0" err="1">
                <a:ea typeface="Arial" panose="020B0604020202020204" pitchFamily="34" charset="0"/>
                <a:cs typeface="Arial" panose="020B0604020202020204" pitchFamily="34" charset="0"/>
              </a:rPr>
              <a:t>Pact</a:t>
            </a:r>
            <a:r>
              <a:rPr lang="pl-PL" dirty="0">
                <a:ea typeface="Arial" panose="020B0604020202020204" pitchFamily="34" charset="0"/>
                <a:cs typeface="Arial" panose="020B0604020202020204" pitchFamily="34" charset="0"/>
              </a:rPr>
              <a:t> </a:t>
            </a:r>
            <a:r>
              <a:rPr lang="en-US" dirty="0" smtClean="0">
                <a:ea typeface="Arial" panose="020B0604020202020204" pitchFamily="34" charset="0"/>
                <a:cs typeface="Arial" panose="020B0604020202020204" pitchFamily="34" charset="0"/>
              </a:rPr>
              <a:t>b</a:t>
            </a:r>
            <a:r>
              <a:rPr lang="pl-PL" dirty="0" err="1">
                <a:ea typeface="Arial" panose="020B0604020202020204" pitchFamily="34" charset="0"/>
                <a:cs typeface="Arial" panose="020B0604020202020204" pitchFamily="34" charset="0"/>
              </a:rPr>
              <a:t>etween</a:t>
            </a:r>
            <a:r>
              <a:rPr lang="pl-PL" dirty="0">
                <a:ea typeface="Arial" panose="020B0604020202020204" pitchFamily="34" charset="0"/>
                <a:cs typeface="Arial" panose="020B0604020202020204" pitchFamily="34" charset="0"/>
              </a:rPr>
              <a:t> Hitler and </a:t>
            </a:r>
            <a:r>
              <a:rPr lang="pl-PL" dirty="0" smtClean="0">
                <a:ea typeface="Arial" panose="020B0604020202020204" pitchFamily="34" charset="0"/>
                <a:cs typeface="Arial" panose="020B0604020202020204" pitchFamily="34" charset="0"/>
              </a:rPr>
              <a:t>Stalin, and </a:t>
            </a:r>
            <a:r>
              <a:rPr lang="pl-PL" dirty="0" err="1" smtClean="0">
                <a:ea typeface="Arial" panose="020B0604020202020204" pitchFamily="34" charset="0"/>
                <a:cs typeface="Arial" panose="020B0604020202020204" pitchFamily="34" charset="0"/>
              </a:rPr>
              <a:t>their</a:t>
            </a:r>
            <a:r>
              <a:rPr lang="pl-PL" dirty="0" smtClean="0">
                <a:ea typeface="Arial" panose="020B0604020202020204" pitchFamily="34" charset="0"/>
                <a:cs typeface="Arial" panose="020B0604020202020204" pitchFamily="34" charset="0"/>
              </a:rPr>
              <a:t> </a:t>
            </a:r>
            <a:r>
              <a:rPr lang="pl-PL" dirty="0" err="1" smtClean="0">
                <a:ea typeface="Arial" panose="020B0604020202020204" pitchFamily="34" charset="0"/>
                <a:cs typeface="Arial" panose="020B0604020202020204" pitchFamily="34" charset="0"/>
              </a:rPr>
              <a:t>aggression</a:t>
            </a:r>
            <a:r>
              <a:rPr lang="pl-PL" dirty="0" smtClean="0">
                <a:ea typeface="Arial" panose="020B0604020202020204" pitchFamily="34" charset="0"/>
                <a:cs typeface="Arial" panose="020B0604020202020204" pitchFamily="34" charset="0"/>
              </a:rPr>
              <a:t> of </a:t>
            </a:r>
            <a:r>
              <a:rPr lang="en-US" dirty="0" smtClean="0">
                <a:ea typeface="Arial" panose="020B0604020202020204" pitchFamily="34" charset="0"/>
                <a:cs typeface="Arial" panose="020B0604020202020204" pitchFamily="34" charset="0"/>
              </a:rPr>
              <a:t>Poland</a:t>
            </a:r>
            <a:r>
              <a:rPr lang="pl-PL" dirty="0" smtClean="0">
                <a:ea typeface="Arial" panose="020B0604020202020204" pitchFamily="34" charset="0"/>
                <a:cs typeface="Arial" panose="020B0604020202020204" pitchFamily="34" charset="0"/>
              </a:rPr>
              <a:t> </a:t>
            </a:r>
            <a:r>
              <a:rPr lang="pl-PL" dirty="0">
                <a:ea typeface="Arial" panose="020B0604020202020204" pitchFamily="34" charset="0"/>
                <a:cs typeface="Arial" panose="020B0604020202020204" pitchFamily="34" charset="0"/>
              </a:rPr>
              <a:t>from </a:t>
            </a:r>
            <a:r>
              <a:rPr lang="pl-PL" dirty="0" err="1">
                <a:ea typeface="Arial" panose="020B0604020202020204" pitchFamily="34" charset="0"/>
                <a:cs typeface="Arial" panose="020B0604020202020204" pitchFamily="34" charset="0"/>
              </a:rPr>
              <a:t>all</a:t>
            </a:r>
            <a:r>
              <a:rPr lang="pl-PL" dirty="0">
                <a:ea typeface="Arial" panose="020B0604020202020204" pitchFamily="34" charset="0"/>
                <a:cs typeface="Arial" panose="020B0604020202020204" pitchFamily="34" charset="0"/>
              </a:rPr>
              <a:t> </a:t>
            </a:r>
            <a:r>
              <a:rPr lang="pl-PL" dirty="0" err="1" smtClean="0">
                <a:ea typeface="Arial" panose="020B0604020202020204" pitchFamily="34" charset="0"/>
                <a:cs typeface="Arial" panose="020B0604020202020204" pitchFamily="34" charset="0"/>
              </a:rPr>
              <a:t>directions</a:t>
            </a:r>
            <a:r>
              <a:rPr lang="pl-PL" dirty="0" smtClean="0">
                <a:ea typeface="Arial" panose="020B0604020202020204" pitchFamily="34" charset="0"/>
                <a:cs typeface="Arial" panose="020B0604020202020204" pitchFamily="34" charset="0"/>
              </a:rPr>
              <a:t>, </a:t>
            </a:r>
            <a:r>
              <a:rPr lang="pl-PL" dirty="0" err="1" smtClean="0"/>
              <a:t>which</a:t>
            </a:r>
            <a:r>
              <a:rPr lang="pl-PL" dirty="0" smtClean="0"/>
              <a:t> </a:t>
            </a:r>
            <a:r>
              <a:rPr lang="pl-PL" dirty="0" err="1"/>
              <a:t>started</a:t>
            </a:r>
            <a:r>
              <a:rPr lang="pl-PL" dirty="0"/>
              <a:t> the World War </a:t>
            </a:r>
            <a:r>
              <a:rPr lang="pl-PL" dirty="0" smtClean="0"/>
              <a:t>II;</a:t>
            </a:r>
          </a:p>
          <a:p>
            <a:pPr>
              <a:lnSpc>
                <a:spcPct val="100000"/>
              </a:lnSpc>
              <a:spcBef>
                <a:spcPts val="0"/>
              </a:spcBef>
            </a:pPr>
            <a:r>
              <a:rPr lang="pl-PL" dirty="0" smtClean="0">
                <a:ea typeface="Arial" panose="020B0604020202020204" pitchFamily="34" charset="0"/>
                <a:cs typeface="Arial" panose="020B0604020202020204" pitchFamily="34" charset="0"/>
              </a:rPr>
              <a:t>The </a:t>
            </a:r>
            <a:r>
              <a:rPr lang="pl-PL" dirty="0">
                <a:ea typeface="Arial" panose="020B0604020202020204" pitchFamily="34" charset="0"/>
                <a:cs typeface="Arial" panose="020B0604020202020204" pitchFamily="34" charset="0"/>
              </a:rPr>
              <a:t>E</a:t>
            </a:r>
            <a:r>
              <a:rPr lang="en-US" dirty="0" err="1">
                <a:ea typeface="Arial" panose="020B0604020202020204" pitchFamily="34" charset="0"/>
                <a:cs typeface="Arial" panose="020B0604020202020204" pitchFamily="34" charset="0"/>
              </a:rPr>
              <a:t>xtermination</a:t>
            </a:r>
            <a:r>
              <a:rPr lang="en-US" dirty="0">
                <a:ea typeface="Arial" panose="020B0604020202020204" pitchFamily="34" charset="0"/>
                <a:cs typeface="Arial" panose="020B0604020202020204" pitchFamily="34" charset="0"/>
              </a:rPr>
              <a:t> of the Polish </a:t>
            </a:r>
            <a:r>
              <a:rPr lang="pl-PL" dirty="0" err="1" smtClean="0">
                <a:ea typeface="Arial" panose="020B0604020202020204" pitchFamily="34" charset="0"/>
                <a:cs typeface="Arial" panose="020B0604020202020204" pitchFamily="34" charset="0"/>
              </a:rPr>
              <a:t>people</a:t>
            </a:r>
            <a:r>
              <a:rPr lang="pl-PL" dirty="0" smtClean="0">
                <a:ea typeface="Arial" panose="020B0604020202020204" pitchFamily="34" charset="0"/>
                <a:cs typeface="Arial" panose="020B0604020202020204" pitchFamily="34" charset="0"/>
              </a:rPr>
              <a:t> – </a:t>
            </a:r>
            <a:r>
              <a:rPr lang="en-US" dirty="0" smtClean="0">
                <a:ea typeface="Arial" panose="020B0604020202020204" pitchFamily="34" charset="0"/>
                <a:cs typeface="Arial" panose="020B0604020202020204" pitchFamily="34" charset="0"/>
              </a:rPr>
              <a:t>by </a:t>
            </a:r>
            <a:r>
              <a:rPr lang="pl-PL" dirty="0" err="1" smtClean="0">
                <a:ea typeface="Arial" panose="020B0604020202020204" pitchFamily="34" charset="0"/>
                <a:cs typeface="Arial" panose="020B0604020202020204" pitchFamily="34" charset="0"/>
              </a:rPr>
              <a:t>both</a:t>
            </a:r>
            <a:r>
              <a:rPr lang="pl-PL" dirty="0" smtClean="0">
                <a:ea typeface="Arial" panose="020B0604020202020204" pitchFamily="34" charset="0"/>
                <a:cs typeface="Arial" panose="020B0604020202020204" pitchFamily="34" charset="0"/>
              </a:rPr>
              <a:t> </a:t>
            </a:r>
            <a:r>
              <a:rPr lang="pl-PL" dirty="0" err="1" smtClean="0">
                <a:ea typeface="Arial" panose="020B0604020202020204" pitchFamily="34" charset="0"/>
                <a:cs typeface="Arial" panose="020B0604020202020204" pitchFamily="34" charset="0"/>
              </a:rPr>
              <a:t>aggressors</a:t>
            </a:r>
            <a:r>
              <a:rPr lang="pl-PL" dirty="0" smtClean="0">
                <a:ea typeface="Arial" panose="020B0604020202020204" pitchFamily="34" charset="0"/>
                <a:cs typeface="Arial" panose="020B0604020202020204" pitchFamily="34" charset="0"/>
              </a:rPr>
              <a:t>;</a:t>
            </a:r>
            <a:endParaRPr lang="pl-PL" dirty="0">
              <a:ea typeface="Arial" panose="020B0604020202020204" pitchFamily="34" charset="0"/>
              <a:cs typeface="Arial" panose="020B0604020202020204" pitchFamily="34" charset="0"/>
            </a:endParaRPr>
          </a:p>
          <a:p>
            <a:pPr>
              <a:lnSpc>
                <a:spcPct val="100000"/>
              </a:lnSpc>
              <a:spcBef>
                <a:spcPts val="0"/>
              </a:spcBef>
            </a:pPr>
            <a:r>
              <a:rPr lang="pl-PL" b="1" dirty="0"/>
              <a:t>Katyń </a:t>
            </a:r>
            <a:r>
              <a:rPr lang="pl-PL" b="1" dirty="0" err="1" smtClean="0"/>
              <a:t>Massacre</a:t>
            </a:r>
            <a:r>
              <a:rPr lang="pl-PL" dirty="0" smtClean="0"/>
              <a:t>, a </a:t>
            </a:r>
            <a:r>
              <a:rPr lang="pl-PL" dirty="0" err="1"/>
              <a:t>specific</a:t>
            </a:r>
            <a:r>
              <a:rPr lang="pl-PL" dirty="0"/>
              <a:t> </a:t>
            </a:r>
            <a:r>
              <a:rPr lang="pl-PL" dirty="0" err="1"/>
              <a:t>case</a:t>
            </a:r>
            <a:r>
              <a:rPr lang="pl-PL" dirty="0"/>
              <a:t> of the </a:t>
            </a:r>
            <a:r>
              <a:rPr lang="pl-PL" dirty="0" err="1"/>
              <a:t>continuing</a:t>
            </a:r>
            <a:r>
              <a:rPr lang="pl-PL" dirty="0"/>
              <a:t> </a:t>
            </a:r>
            <a:r>
              <a:rPr lang="pl-PL" dirty="0" err="1"/>
              <a:t>Soviet</a:t>
            </a:r>
            <a:r>
              <a:rPr lang="pl-PL" dirty="0"/>
              <a:t> </a:t>
            </a:r>
            <a:r>
              <a:rPr lang="pl-PL" b="1" dirty="0" err="1"/>
              <a:t>genocide</a:t>
            </a:r>
            <a:r>
              <a:rPr lang="pl-PL" dirty="0"/>
              <a:t> of </a:t>
            </a:r>
            <a:r>
              <a:rPr lang="pl-PL" dirty="0" err="1" smtClean="0"/>
              <a:t>Poles</a:t>
            </a:r>
            <a:r>
              <a:rPr lang="pl-PL" dirty="0" smtClean="0"/>
              <a:t>;</a:t>
            </a:r>
          </a:p>
          <a:p>
            <a:pPr>
              <a:lnSpc>
                <a:spcPct val="100000"/>
              </a:lnSpc>
              <a:spcBef>
                <a:spcPts val="0"/>
              </a:spcBef>
            </a:pPr>
            <a:r>
              <a:rPr lang="pl-PL" dirty="0" err="1" smtClean="0">
                <a:ea typeface="Arial" panose="020B0604020202020204" pitchFamily="34" charset="0"/>
                <a:cs typeface="Arial" panose="020B0604020202020204" pitchFamily="34" charset="0"/>
              </a:rPr>
              <a:t>Soviet</a:t>
            </a:r>
            <a:r>
              <a:rPr lang="pl-PL" dirty="0" smtClean="0">
                <a:ea typeface="Arial" panose="020B0604020202020204" pitchFamily="34" charset="0"/>
                <a:cs typeface="Arial" panose="020B0604020202020204" pitchFamily="34" charset="0"/>
              </a:rPr>
              <a:t> </a:t>
            </a:r>
            <a:r>
              <a:rPr lang="en-US" b="1" dirty="0" smtClean="0">
                <a:ea typeface="Arial" panose="020B0604020202020204" pitchFamily="34" charset="0"/>
                <a:cs typeface="Arial" panose="020B0604020202020204" pitchFamily="34" charset="0"/>
              </a:rPr>
              <a:t>Ethnic cleansing</a:t>
            </a:r>
            <a:r>
              <a:rPr lang="pl-PL" b="1" dirty="0" smtClean="0">
                <a:ea typeface="Arial" panose="020B0604020202020204" pitchFamily="34" charset="0"/>
                <a:cs typeface="Arial" panose="020B0604020202020204" pitchFamily="34" charset="0"/>
              </a:rPr>
              <a:t>: </a:t>
            </a:r>
            <a:r>
              <a:rPr lang="en-US" dirty="0" smtClean="0">
                <a:ea typeface="Arial" panose="020B0604020202020204" pitchFamily="34" charset="0"/>
                <a:cs typeface="Arial" panose="020B0604020202020204" pitchFamily="34" charset="0"/>
              </a:rPr>
              <a:t>1</a:t>
            </a:r>
            <a:r>
              <a:rPr lang="pl-PL" dirty="0" smtClean="0">
                <a:ea typeface="Arial" panose="020B0604020202020204" pitchFamily="34" charset="0"/>
                <a:cs typeface="Arial" panose="020B0604020202020204" pitchFamily="34" charset="0"/>
              </a:rPr>
              <a:t>-2</a:t>
            </a:r>
            <a:r>
              <a:rPr lang="en-US" dirty="0" smtClean="0">
                <a:ea typeface="Arial" panose="020B0604020202020204" pitchFamily="34" charset="0"/>
                <a:cs typeface="Arial" panose="020B0604020202020204" pitchFamily="34" charset="0"/>
              </a:rPr>
              <a:t> </a:t>
            </a:r>
            <a:r>
              <a:rPr lang="en-US" dirty="0">
                <a:ea typeface="Arial" panose="020B0604020202020204" pitchFamily="34" charset="0"/>
                <a:cs typeface="Arial" panose="020B0604020202020204" pitchFamily="34" charset="0"/>
              </a:rPr>
              <a:t>mil</a:t>
            </a:r>
            <a:r>
              <a:rPr lang="pl-PL" dirty="0" err="1">
                <a:ea typeface="Arial" panose="020B0604020202020204" pitchFamily="34" charset="0"/>
                <a:cs typeface="Arial" panose="020B0604020202020204" pitchFamily="34" charset="0"/>
              </a:rPr>
              <a:t>lion</a:t>
            </a:r>
            <a:r>
              <a:rPr lang="en-US" dirty="0">
                <a:ea typeface="Arial" panose="020B0604020202020204" pitchFamily="34" charset="0"/>
                <a:cs typeface="Arial" panose="020B0604020202020204" pitchFamily="34" charset="0"/>
              </a:rPr>
              <a:t> </a:t>
            </a:r>
            <a:r>
              <a:rPr lang="en-US" dirty="0">
                <a:solidFill>
                  <a:schemeClr val="tx1"/>
                </a:solidFill>
                <a:ea typeface="Arial" panose="020B0604020202020204" pitchFamily="34" charset="0"/>
                <a:cs typeface="Arial" panose="020B0604020202020204" pitchFamily="34" charset="0"/>
              </a:rPr>
              <a:t>Pol</a:t>
            </a:r>
            <a:r>
              <a:rPr lang="pl-PL" dirty="0">
                <a:solidFill>
                  <a:schemeClr val="tx1"/>
                </a:solidFill>
                <a:ea typeface="Arial" panose="020B0604020202020204" pitchFamily="34" charset="0"/>
                <a:cs typeface="Arial" panose="020B0604020202020204" pitchFamily="34" charset="0"/>
              </a:rPr>
              <a:t>es </a:t>
            </a:r>
            <a:r>
              <a:rPr lang="pl-PL" dirty="0" err="1">
                <a:ea typeface="Arial" panose="020B0604020202020204" pitchFamily="34" charset="0"/>
                <a:cs typeface="Arial" panose="020B0604020202020204" pitchFamily="34" charset="0"/>
              </a:rPr>
              <a:t>forcefully</a:t>
            </a:r>
            <a:r>
              <a:rPr lang="pl-PL" dirty="0">
                <a:ea typeface="Arial" panose="020B0604020202020204" pitchFamily="34" charset="0"/>
                <a:cs typeface="Arial" panose="020B0604020202020204" pitchFamily="34" charset="0"/>
              </a:rPr>
              <a:t> r</a:t>
            </a:r>
            <a:r>
              <a:rPr lang="en-US" dirty="0">
                <a:ea typeface="Arial" panose="020B0604020202020204" pitchFamily="34" charset="0"/>
                <a:cs typeface="Arial" panose="020B0604020202020204" pitchFamily="34" charset="0"/>
              </a:rPr>
              <a:t>e</a:t>
            </a:r>
            <a:r>
              <a:rPr lang="pl-PL" dirty="0" err="1">
                <a:ea typeface="Arial" panose="020B0604020202020204" pitchFamily="34" charset="0"/>
                <a:cs typeface="Arial" panose="020B0604020202020204" pitchFamily="34" charset="0"/>
              </a:rPr>
              <a:t>moved</a:t>
            </a:r>
            <a:r>
              <a:rPr lang="pl-PL" dirty="0">
                <a:ea typeface="Arial" panose="020B0604020202020204" pitchFamily="34" charset="0"/>
                <a:cs typeface="Arial" panose="020B0604020202020204" pitchFamily="34" charset="0"/>
              </a:rPr>
              <a:t> from</a:t>
            </a:r>
            <a:r>
              <a:rPr lang="en-US" dirty="0">
                <a:ea typeface="Arial" panose="020B0604020202020204" pitchFamily="34" charset="0"/>
                <a:cs typeface="Arial" panose="020B0604020202020204" pitchFamily="34" charset="0"/>
              </a:rPr>
              <a:t> eastern </a:t>
            </a:r>
            <a:r>
              <a:rPr lang="en-US" dirty="0" smtClean="0">
                <a:ea typeface="Arial" panose="020B0604020202020204" pitchFamily="34" charset="0"/>
                <a:cs typeface="Arial" panose="020B0604020202020204" pitchFamily="34" charset="0"/>
              </a:rPr>
              <a:t>Poland</a:t>
            </a:r>
            <a:r>
              <a:rPr lang="pl-PL" dirty="0" smtClean="0">
                <a:ea typeface="Arial" panose="020B0604020202020204" pitchFamily="34" charset="0"/>
                <a:cs typeface="Arial" panose="020B0604020202020204" pitchFamily="34" charset="0"/>
              </a:rPr>
              <a:t>;</a:t>
            </a:r>
            <a:endParaRPr lang="pl-PL" dirty="0">
              <a:ea typeface="Arial" panose="020B0604020202020204" pitchFamily="34" charset="0"/>
              <a:cs typeface="Arial" panose="020B0604020202020204" pitchFamily="34" charset="0"/>
            </a:endParaRPr>
          </a:p>
          <a:p>
            <a:pPr>
              <a:lnSpc>
                <a:spcPct val="100000"/>
              </a:lnSpc>
              <a:spcBef>
                <a:spcPts val="0"/>
              </a:spcBef>
            </a:pPr>
            <a:r>
              <a:rPr lang="pl-PL" dirty="0" err="1" smtClean="0">
                <a:ea typeface="Arial" panose="020B0604020202020204" pitchFamily="34" charset="0"/>
                <a:cs typeface="Arial" panose="020B0604020202020204" pitchFamily="34" charset="0"/>
              </a:rPr>
              <a:t>Concealing</a:t>
            </a:r>
            <a:r>
              <a:rPr lang="pl-PL" dirty="0" smtClean="0">
                <a:ea typeface="Arial" panose="020B0604020202020204" pitchFamily="34" charset="0"/>
                <a:cs typeface="Arial" panose="020B0604020202020204" pitchFamily="34" charset="0"/>
              </a:rPr>
              <a:t> </a:t>
            </a:r>
            <a:r>
              <a:rPr lang="en-US" dirty="0">
                <a:ea typeface="Arial" panose="020B0604020202020204" pitchFamily="34" charset="0"/>
                <a:cs typeface="Arial" panose="020B0604020202020204" pitchFamily="34" charset="0"/>
              </a:rPr>
              <a:t>and falsifying the truth </a:t>
            </a:r>
            <a:r>
              <a:rPr lang="pl-PL" dirty="0">
                <a:ea typeface="Arial" panose="020B0604020202020204" pitchFamily="34" charset="0"/>
                <a:cs typeface="Arial" panose="020B0604020202020204" pitchFamily="34" charset="0"/>
              </a:rPr>
              <a:t>– </a:t>
            </a:r>
            <a:r>
              <a:rPr lang="en-US" dirty="0" smtClean="0">
                <a:ea typeface="Arial" panose="020B0604020202020204" pitchFamily="34" charset="0"/>
                <a:cs typeface="Arial" panose="020B0604020202020204" pitchFamily="34" charset="0"/>
              </a:rPr>
              <a:t>about Katyn</a:t>
            </a:r>
            <a:r>
              <a:rPr lang="pl-PL" dirty="0" smtClean="0">
                <a:ea typeface="Arial" panose="020B0604020202020204" pitchFamily="34" charset="0"/>
                <a:cs typeface="Arial" panose="020B0604020202020204" pitchFamily="34" charset="0"/>
              </a:rPr>
              <a:t> </a:t>
            </a:r>
            <a:r>
              <a:rPr lang="pl-PL" dirty="0" err="1" smtClean="0">
                <a:ea typeface="Arial" panose="020B0604020202020204" pitchFamily="34" charset="0"/>
                <a:cs typeface="Arial" panose="020B0604020202020204" pitchFamily="34" charset="0"/>
              </a:rPr>
              <a:t>genocide</a:t>
            </a:r>
            <a:r>
              <a:rPr lang="en-US" dirty="0" smtClean="0">
                <a:ea typeface="Arial" panose="020B0604020202020204" pitchFamily="34" charset="0"/>
                <a:cs typeface="Arial" panose="020B0604020202020204" pitchFamily="34" charset="0"/>
              </a:rPr>
              <a:t> </a:t>
            </a:r>
            <a:r>
              <a:rPr lang="pl-PL" dirty="0">
                <a:ea typeface="Arial" panose="020B0604020202020204" pitchFamily="34" charset="0"/>
                <a:cs typeface="Arial" panose="020B0604020202020204" pitchFamily="34" charset="0"/>
              </a:rPr>
              <a:t>and </a:t>
            </a:r>
            <a:r>
              <a:rPr lang="pl-PL" dirty="0" err="1">
                <a:ea typeface="Arial" panose="020B0604020202020204" pitchFamily="34" charset="0"/>
                <a:cs typeface="Arial" panose="020B0604020202020204" pitchFamily="34" charset="0"/>
              </a:rPr>
              <a:t>ethnic</a:t>
            </a:r>
            <a:r>
              <a:rPr lang="pl-PL" dirty="0">
                <a:ea typeface="Arial" panose="020B0604020202020204" pitchFamily="34" charset="0"/>
                <a:cs typeface="Arial" panose="020B0604020202020204" pitchFamily="34" charset="0"/>
              </a:rPr>
              <a:t> </a:t>
            </a:r>
            <a:r>
              <a:rPr lang="pl-PL" dirty="0" err="1">
                <a:ea typeface="Arial" panose="020B0604020202020204" pitchFamily="34" charset="0"/>
                <a:cs typeface="Arial" panose="020B0604020202020204" pitchFamily="34" charset="0"/>
              </a:rPr>
              <a:t>cleansing</a:t>
            </a:r>
            <a:r>
              <a:rPr lang="pl-PL" dirty="0">
                <a:ea typeface="Arial" panose="020B0604020202020204" pitchFamily="34" charset="0"/>
                <a:cs typeface="Arial" panose="020B0604020202020204" pitchFamily="34" charset="0"/>
              </a:rPr>
              <a:t> of </a:t>
            </a:r>
            <a:r>
              <a:rPr lang="pl-PL" dirty="0" err="1">
                <a:ea typeface="Arial" panose="020B0604020202020204" pitchFamily="34" charset="0"/>
                <a:cs typeface="Arial" panose="020B0604020202020204" pitchFamily="34" charset="0"/>
              </a:rPr>
              <a:t>Poles</a:t>
            </a:r>
            <a:r>
              <a:rPr lang="pl-PL" dirty="0">
                <a:ea typeface="Arial" panose="020B0604020202020204" pitchFamily="34" charset="0"/>
                <a:cs typeface="Arial" panose="020B0604020202020204" pitchFamily="34" charset="0"/>
              </a:rPr>
              <a:t>,</a:t>
            </a:r>
            <a:r>
              <a:rPr lang="en-US" dirty="0">
                <a:ea typeface="Arial" panose="020B0604020202020204" pitchFamily="34" charset="0"/>
                <a:cs typeface="Arial" panose="020B0604020202020204" pitchFamily="34" charset="0"/>
              </a:rPr>
              <a:t> by </a:t>
            </a:r>
            <a:r>
              <a:rPr lang="pl-PL" dirty="0">
                <a:ea typeface="Arial" panose="020B0604020202020204" pitchFamily="34" charset="0"/>
                <a:cs typeface="Arial" panose="020B0604020202020204" pitchFamily="34" charset="0"/>
              </a:rPr>
              <a:t>C</a:t>
            </a:r>
            <a:r>
              <a:rPr lang="en-US" dirty="0" err="1">
                <a:ea typeface="Arial" panose="020B0604020202020204" pitchFamily="34" charset="0"/>
                <a:cs typeface="Arial" panose="020B0604020202020204" pitchFamily="34" charset="0"/>
              </a:rPr>
              <a:t>ommunists</a:t>
            </a:r>
            <a:r>
              <a:rPr lang="en-US" dirty="0">
                <a:ea typeface="Arial" panose="020B0604020202020204" pitchFamily="34" charset="0"/>
                <a:cs typeface="Arial" panose="020B0604020202020204" pitchFamily="34" charset="0"/>
              </a:rPr>
              <a:t> </a:t>
            </a:r>
            <a:r>
              <a:rPr lang="pl-PL" dirty="0">
                <a:ea typeface="Arial" panose="020B0604020202020204" pitchFamily="34" charset="0"/>
                <a:cs typeface="Arial" panose="020B0604020202020204" pitchFamily="34" charset="0"/>
              </a:rPr>
              <a:t>as </a:t>
            </a:r>
            <a:r>
              <a:rPr lang="pl-PL" dirty="0" err="1">
                <a:ea typeface="Arial" panose="020B0604020202020204" pitchFamily="34" charset="0"/>
                <a:cs typeface="Arial" panose="020B0604020202020204" pitchFamily="34" charset="0"/>
              </a:rPr>
              <a:t>well</a:t>
            </a:r>
            <a:r>
              <a:rPr lang="pl-PL" dirty="0">
                <a:ea typeface="Arial" panose="020B0604020202020204" pitchFamily="34" charset="0"/>
                <a:cs typeface="Arial" panose="020B0604020202020204" pitchFamily="34" charset="0"/>
              </a:rPr>
              <a:t> as </a:t>
            </a:r>
            <a:r>
              <a:rPr lang="pl-PL" dirty="0" smtClean="0">
                <a:ea typeface="Arial" panose="020B0604020202020204" pitchFamily="34" charset="0"/>
                <a:cs typeface="Arial" panose="020B0604020202020204" pitchFamily="34" charset="0"/>
              </a:rPr>
              <a:t>in the </a:t>
            </a:r>
            <a:r>
              <a:rPr lang="en-US" dirty="0" smtClean="0">
                <a:ea typeface="Arial" panose="020B0604020202020204" pitchFamily="34" charset="0"/>
                <a:cs typeface="Arial" panose="020B0604020202020204" pitchFamily="34" charset="0"/>
              </a:rPr>
              <a:t>West</a:t>
            </a:r>
            <a:r>
              <a:rPr lang="pl-PL" dirty="0" smtClean="0">
                <a:ea typeface="Arial" panose="020B0604020202020204" pitchFamily="34" charset="0"/>
                <a:cs typeface="Arial" panose="020B0604020202020204" pitchFamily="34" charset="0"/>
              </a:rPr>
              <a:t>, </a:t>
            </a:r>
            <a:r>
              <a:rPr lang="pl-PL" dirty="0" err="1" smtClean="0">
                <a:ea typeface="Arial" panose="020B0604020202020204" pitchFamily="34" charset="0"/>
                <a:cs typeface="Arial" panose="020B0604020202020204" pitchFamily="34" charset="0"/>
              </a:rPr>
              <a:t>even</a:t>
            </a:r>
            <a:r>
              <a:rPr lang="pl-PL" dirty="0" smtClean="0">
                <a:ea typeface="Arial" panose="020B0604020202020204" pitchFamily="34" charset="0"/>
                <a:cs typeface="Arial" panose="020B0604020202020204" pitchFamily="34" charset="0"/>
              </a:rPr>
              <a:t> </a:t>
            </a:r>
            <a:r>
              <a:rPr lang="pl-PL" dirty="0" err="1" smtClean="0">
                <a:ea typeface="Arial" panose="020B0604020202020204" pitchFamily="34" charset="0"/>
                <a:cs typeface="Arial" panose="020B0604020202020204" pitchFamily="34" charset="0"/>
              </a:rPr>
              <a:t>today</a:t>
            </a:r>
            <a:r>
              <a:rPr lang="pl-PL" dirty="0" smtClean="0">
                <a:ea typeface="Arial" panose="020B0604020202020204" pitchFamily="34" charset="0"/>
                <a:cs typeface="Arial" panose="020B0604020202020204" pitchFamily="34" charset="0"/>
              </a:rPr>
              <a:t>.</a:t>
            </a:r>
            <a:endParaRPr lang="en-US" dirty="0">
              <a:ea typeface="Arial" panose="020B0604020202020204" pitchFamily="34" charset="0"/>
              <a:cs typeface="Arial" panose="020B0604020202020204" pitchFamily="34" charset="0"/>
            </a:endParaRPr>
          </a:p>
        </p:txBody>
      </p:sp>
      <p:sp>
        <p:nvSpPr>
          <p:cNvPr id="5" name="Rectangle 2"/>
          <p:cNvSpPr>
            <a:spLocks noChangeArrowheads="1"/>
          </p:cNvSpPr>
          <p:nvPr/>
        </p:nvSpPr>
        <p:spPr bwMode="auto">
          <a:xfrm>
            <a:off x="0" y="-184666"/>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l-PL" altLang="pl-PL"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3795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Ilustracja"/>
          <p:cNvPicPr>
            <a:picLocks noChangeAspect="1" noChangeArrowheads="1"/>
          </p:cNvPicPr>
          <p:nvPr/>
        </p:nvPicPr>
        <p:blipFill rotWithShape="1">
          <a:blip r:embed="rId2" r:link="rId3">
            <a:extLst>
              <a:ext uri="{28A0092B-C50C-407E-A947-70E740481C1C}">
                <a14:useLocalDpi xmlns:a14="http://schemas.microsoft.com/office/drawing/2010/main" val="0"/>
              </a:ext>
            </a:extLst>
          </a:blip>
          <a:srcRect l="17216" t="-839" b="10736"/>
          <a:stretch>
            <a:fillRect/>
          </a:stretch>
        </p:blipFill>
        <p:spPr bwMode="auto">
          <a:xfrm>
            <a:off x="464695" y="508240"/>
            <a:ext cx="7019741" cy="5742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644982" y="1589997"/>
            <a:ext cx="4167265" cy="4524315"/>
          </a:xfrm>
          <a:prstGeom prst="rect">
            <a:avLst/>
          </a:prstGeom>
          <a:noFill/>
        </p:spPr>
        <p:txBody>
          <a:bodyPr wrap="square" rtlCol="0" anchor="ctr">
            <a:spAutoFit/>
          </a:bodyPr>
          <a:lstStyle/>
          <a:p>
            <a:r>
              <a:rPr lang="en-US" dirty="0">
                <a:solidFill>
                  <a:srgbClr val="202122"/>
                </a:solidFill>
                <a:ea typeface="Times New Roman" panose="02020603050405020304" pitchFamily="18" charset="0"/>
              </a:rPr>
              <a:t>For many years, monuments dedicated to the Katyn </a:t>
            </a:r>
            <a:r>
              <a:rPr lang="pl-PL" dirty="0">
                <a:solidFill>
                  <a:srgbClr val="202122"/>
                </a:solidFill>
                <a:ea typeface="Times New Roman" panose="02020603050405020304" pitchFamily="18" charset="0"/>
              </a:rPr>
              <a:t>M</a:t>
            </a:r>
            <a:r>
              <a:rPr lang="en-US" dirty="0" err="1">
                <a:solidFill>
                  <a:srgbClr val="202122"/>
                </a:solidFill>
                <a:ea typeface="Times New Roman" panose="02020603050405020304" pitchFamily="18" charset="0"/>
              </a:rPr>
              <a:t>assacre</a:t>
            </a:r>
            <a:r>
              <a:rPr lang="en-US" dirty="0">
                <a:solidFill>
                  <a:srgbClr val="202122"/>
                </a:solidFill>
                <a:ea typeface="Times New Roman" panose="02020603050405020304" pitchFamily="18" charset="0"/>
              </a:rPr>
              <a:t> had no chance of being built, even in countries </a:t>
            </a:r>
            <a:r>
              <a:rPr lang="pl-PL" dirty="0" err="1">
                <a:solidFill>
                  <a:srgbClr val="202122"/>
                </a:solidFill>
                <a:ea typeface="Times New Roman" panose="02020603050405020304" pitchFamily="18" charset="0"/>
              </a:rPr>
              <a:t>outside</a:t>
            </a:r>
            <a:r>
              <a:rPr lang="pl-PL" dirty="0">
                <a:solidFill>
                  <a:srgbClr val="202122"/>
                </a:solidFill>
                <a:ea typeface="Times New Roman" panose="02020603050405020304" pitchFamily="18" charset="0"/>
              </a:rPr>
              <a:t> of </a:t>
            </a:r>
            <a:r>
              <a:rPr lang="en-US" dirty="0">
                <a:solidFill>
                  <a:srgbClr val="202122"/>
                </a:solidFill>
                <a:ea typeface="Times New Roman" panose="02020603050405020304" pitchFamily="18" charset="0"/>
              </a:rPr>
              <a:t>the influence of the USSR.</a:t>
            </a:r>
            <a:endParaRPr lang="pl-PL" dirty="0">
              <a:solidFill>
                <a:srgbClr val="202122"/>
              </a:solidFill>
              <a:ea typeface="Times New Roman" panose="02020603050405020304" pitchFamily="18" charset="0"/>
            </a:endParaRPr>
          </a:p>
          <a:p>
            <a:endParaRPr lang="pl-PL" dirty="0">
              <a:solidFill>
                <a:srgbClr val="202122"/>
              </a:solidFill>
            </a:endParaRPr>
          </a:p>
          <a:p>
            <a:r>
              <a:rPr lang="en-US" b="1" dirty="0">
                <a:solidFill>
                  <a:srgbClr val="202122"/>
                </a:solidFill>
                <a:ea typeface="Times New Roman" panose="02020603050405020304" pitchFamily="18" charset="0"/>
              </a:rPr>
              <a:t>The first obelisk with the inscription "KATYN 1940</a:t>
            </a:r>
            <a:r>
              <a:rPr lang="en-US" dirty="0">
                <a:solidFill>
                  <a:srgbClr val="202122"/>
                </a:solidFill>
                <a:ea typeface="Times New Roman" panose="02020603050405020304" pitchFamily="18" charset="0"/>
              </a:rPr>
              <a:t>" was </a:t>
            </a:r>
            <a:r>
              <a:rPr lang="pl-PL" dirty="0" err="1">
                <a:solidFill>
                  <a:srgbClr val="202122"/>
                </a:solidFill>
                <a:ea typeface="Times New Roman" panose="02020603050405020304" pitchFamily="18" charset="0"/>
              </a:rPr>
              <a:t>erected</a:t>
            </a:r>
            <a:r>
              <a:rPr lang="pl-PL" dirty="0">
                <a:solidFill>
                  <a:srgbClr val="202122"/>
                </a:solidFill>
                <a:ea typeface="Times New Roman" panose="02020603050405020304" pitchFamily="18" charset="0"/>
              </a:rPr>
              <a:t> </a:t>
            </a:r>
            <a:r>
              <a:rPr lang="en-US" dirty="0">
                <a:solidFill>
                  <a:srgbClr val="202122"/>
                </a:solidFill>
                <a:ea typeface="Times New Roman" panose="02020603050405020304" pitchFamily="18" charset="0"/>
              </a:rPr>
              <a:t>in </a:t>
            </a:r>
            <a:r>
              <a:rPr lang="en-US" b="1" dirty="0">
                <a:solidFill>
                  <a:srgbClr val="202122"/>
                </a:solidFill>
                <a:ea typeface="Times New Roman" panose="02020603050405020304" pitchFamily="18" charset="0"/>
              </a:rPr>
              <a:t>London's </a:t>
            </a:r>
            <a:r>
              <a:rPr lang="en-US" dirty="0">
                <a:solidFill>
                  <a:srgbClr val="202122"/>
                </a:solidFill>
                <a:ea typeface="Times New Roman" panose="02020603050405020304" pitchFamily="18" charset="0"/>
              </a:rPr>
              <a:t>Gunnersbury Cemetery </a:t>
            </a:r>
            <a:r>
              <a:rPr lang="pl-PL" dirty="0">
                <a:solidFill>
                  <a:srgbClr val="202122"/>
                </a:solidFill>
                <a:ea typeface="Times New Roman" panose="02020603050405020304" pitchFamily="18" charset="0"/>
              </a:rPr>
              <a:t>in </a:t>
            </a:r>
            <a:r>
              <a:rPr lang="en-US" dirty="0">
                <a:solidFill>
                  <a:srgbClr val="202122"/>
                </a:solidFill>
                <a:ea typeface="Times New Roman" panose="02020603050405020304" pitchFamily="18" charset="0"/>
              </a:rPr>
              <a:t>1976</a:t>
            </a:r>
            <a:r>
              <a:rPr lang="en-US" b="1" dirty="0">
                <a:solidFill>
                  <a:srgbClr val="202122"/>
                </a:solidFill>
                <a:ea typeface="Times New Roman" panose="02020603050405020304" pitchFamily="18" charset="0"/>
              </a:rPr>
              <a:t>.</a:t>
            </a:r>
            <a:endParaRPr lang="pl-PL" b="1" dirty="0">
              <a:solidFill>
                <a:srgbClr val="202122"/>
              </a:solidFill>
              <a:ea typeface="Times New Roman" panose="02020603050405020304" pitchFamily="18" charset="0"/>
            </a:endParaRPr>
          </a:p>
          <a:p>
            <a:endParaRPr lang="pl-PL" dirty="0">
              <a:solidFill>
                <a:srgbClr val="202122"/>
              </a:solidFill>
            </a:endParaRPr>
          </a:p>
          <a:p>
            <a:r>
              <a:rPr lang="en-US" dirty="0">
                <a:solidFill>
                  <a:srgbClr val="202122"/>
                </a:solidFill>
                <a:ea typeface="Times New Roman" panose="02020603050405020304" pitchFamily="18" charset="0"/>
              </a:rPr>
              <a:t>In protest against the boycott of the monument's unveiling ceremony by the </a:t>
            </a:r>
            <a:r>
              <a:rPr lang="pl-PL" dirty="0">
                <a:solidFill>
                  <a:srgbClr val="202122"/>
                </a:solidFill>
                <a:ea typeface="Times New Roman" panose="02020603050405020304" pitchFamily="18" charset="0"/>
              </a:rPr>
              <a:t>British </a:t>
            </a:r>
            <a:r>
              <a:rPr lang="en-US" dirty="0">
                <a:solidFill>
                  <a:srgbClr val="202122"/>
                </a:solidFill>
                <a:ea typeface="Times New Roman" panose="02020603050405020304" pitchFamily="18" charset="0"/>
              </a:rPr>
              <a:t>government</a:t>
            </a:r>
            <a:r>
              <a:rPr lang="pl-PL" dirty="0">
                <a:solidFill>
                  <a:srgbClr val="202122"/>
                </a:solidFill>
                <a:ea typeface="Times New Roman" panose="02020603050405020304" pitchFamily="18" charset="0"/>
              </a:rPr>
              <a:t> </a:t>
            </a:r>
            <a:r>
              <a:rPr lang="pl-PL" dirty="0" err="1">
                <a:solidFill>
                  <a:srgbClr val="202122"/>
                </a:solidFill>
                <a:ea typeface="Times New Roman" panose="02020603050405020304" pitchFamily="18" charset="0"/>
              </a:rPr>
              <a:t>at</a:t>
            </a:r>
            <a:r>
              <a:rPr lang="pl-PL" dirty="0">
                <a:solidFill>
                  <a:srgbClr val="202122"/>
                </a:solidFill>
                <a:ea typeface="Times New Roman" panose="02020603050405020304" pitchFamily="18" charset="0"/>
              </a:rPr>
              <a:t> the </a:t>
            </a:r>
            <a:r>
              <a:rPr lang="pl-PL" dirty="0" err="1">
                <a:solidFill>
                  <a:srgbClr val="202122"/>
                </a:solidFill>
                <a:ea typeface="Times New Roman" panose="02020603050405020304" pitchFamily="18" charset="0"/>
              </a:rPr>
              <a:t>time</a:t>
            </a:r>
            <a:r>
              <a:rPr lang="en-US" dirty="0">
                <a:solidFill>
                  <a:srgbClr val="202122"/>
                </a:solidFill>
                <a:ea typeface="Times New Roman" panose="02020603050405020304" pitchFamily="18" charset="0"/>
              </a:rPr>
              <a:t>, </a:t>
            </a:r>
            <a:r>
              <a:rPr lang="pl-PL" dirty="0">
                <a:solidFill>
                  <a:srgbClr val="202122"/>
                </a:solidFill>
                <a:ea typeface="Times New Roman" panose="02020603050405020304" pitchFamily="18" charset="0"/>
              </a:rPr>
              <a:t>the </a:t>
            </a:r>
            <a:r>
              <a:rPr lang="en-US" dirty="0">
                <a:solidFill>
                  <a:srgbClr val="202122"/>
                </a:solidFill>
                <a:ea typeface="Times New Roman" panose="02020603050405020304" pitchFamily="18" charset="0"/>
              </a:rPr>
              <a:t>grandson </a:t>
            </a:r>
            <a:r>
              <a:rPr lang="pl-PL" dirty="0">
                <a:solidFill>
                  <a:srgbClr val="202122"/>
                </a:solidFill>
                <a:ea typeface="Times New Roman" panose="02020603050405020304" pitchFamily="18" charset="0"/>
              </a:rPr>
              <a:t>of </a:t>
            </a:r>
            <a:r>
              <a:rPr lang="en-US" dirty="0">
                <a:solidFill>
                  <a:srgbClr val="202122"/>
                </a:solidFill>
                <a:ea typeface="Times New Roman" panose="02020603050405020304" pitchFamily="18" charset="0"/>
              </a:rPr>
              <a:t>Prime Minister Churchill wrote a </a:t>
            </a:r>
            <a:r>
              <a:rPr lang="pl-PL" dirty="0" err="1">
                <a:solidFill>
                  <a:srgbClr val="202122"/>
                </a:solidFill>
                <a:ea typeface="Times New Roman" panose="02020603050405020304" pitchFamily="18" charset="0"/>
              </a:rPr>
              <a:t>famous</a:t>
            </a:r>
            <a:r>
              <a:rPr lang="pl-PL" dirty="0">
                <a:solidFill>
                  <a:srgbClr val="202122"/>
                </a:solidFill>
                <a:ea typeface="Times New Roman" panose="02020603050405020304" pitchFamily="18" charset="0"/>
              </a:rPr>
              <a:t> open </a:t>
            </a:r>
            <a:r>
              <a:rPr lang="en-US" dirty="0">
                <a:solidFill>
                  <a:srgbClr val="202122"/>
                </a:solidFill>
                <a:ea typeface="Times New Roman" panose="02020603050405020304" pitchFamily="18" charset="0"/>
              </a:rPr>
              <a:t>letter accusing the authorities of being afraid to irritate Moscow.</a:t>
            </a:r>
            <a:endParaRPr lang="pl-PL" sz="2400" dirty="0">
              <a:solidFill>
                <a:srgbClr val="202122"/>
              </a:solidFill>
            </a:endParaRPr>
          </a:p>
        </p:txBody>
      </p:sp>
      <p:sp>
        <p:nvSpPr>
          <p:cNvPr id="4" name="TextBox 3">
            <a:extLst>
              <a:ext uri="{FF2B5EF4-FFF2-40B4-BE49-F238E27FC236}">
                <a16:creationId xmlns:a16="http://schemas.microsoft.com/office/drawing/2014/main" xmlns="" id="{1790FACA-5D15-48E3-9973-FE708C729F3D}"/>
              </a:ext>
            </a:extLst>
          </p:cNvPr>
          <p:cNvSpPr txBox="1"/>
          <p:nvPr/>
        </p:nvSpPr>
        <p:spPr>
          <a:xfrm>
            <a:off x="7644983" y="205002"/>
            <a:ext cx="4167265" cy="1384995"/>
          </a:xfrm>
          <a:prstGeom prst="rect">
            <a:avLst/>
          </a:prstGeom>
          <a:noFill/>
        </p:spPr>
        <p:txBody>
          <a:bodyPr wrap="square" rtlCol="0">
            <a:spAutoFit/>
          </a:bodyPr>
          <a:lstStyle/>
          <a:p>
            <a:pPr algn="ctr"/>
            <a:r>
              <a:rPr lang="en-US" sz="2800" dirty="0">
                <a:solidFill>
                  <a:srgbClr val="FF0000"/>
                </a:solidFill>
              </a:rPr>
              <a:t>Monuments commemorating the Katyn </a:t>
            </a:r>
            <a:r>
              <a:rPr lang="pl-PL" sz="2800" dirty="0" err="1" smtClean="0">
                <a:solidFill>
                  <a:srgbClr val="FF0000"/>
                </a:solidFill>
              </a:rPr>
              <a:t>Crime</a:t>
            </a:r>
            <a:endParaRPr lang="pl-PL" sz="2800" dirty="0">
              <a:solidFill>
                <a:srgbClr val="FF0000"/>
              </a:solidFill>
            </a:endParaRPr>
          </a:p>
        </p:txBody>
      </p:sp>
    </p:spTree>
    <p:extLst>
      <p:ext uri="{BB962C8B-B14F-4D97-AF65-F5344CB8AC3E}">
        <p14:creationId xmlns:p14="http://schemas.microsoft.com/office/powerpoint/2010/main" val="20023309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A4EDC3-4882-48A8-B389-A633A1D12F1E}"/>
              </a:ext>
            </a:extLst>
          </p:cNvPr>
          <p:cNvSpPr>
            <a:spLocks noGrp="1"/>
          </p:cNvSpPr>
          <p:nvPr>
            <p:ph type="title"/>
          </p:nvPr>
        </p:nvSpPr>
        <p:spPr>
          <a:xfrm>
            <a:off x="6515101" y="594771"/>
            <a:ext cx="5087286" cy="1159078"/>
          </a:xfrm>
        </p:spPr>
        <p:txBody>
          <a:bodyPr anchor="t">
            <a:noAutofit/>
          </a:bodyPr>
          <a:lstStyle/>
          <a:p>
            <a:pPr algn="ctr"/>
            <a:r>
              <a:rPr lang="pl-PL" kern="1200" dirty="0">
                <a:solidFill>
                  <a:srgbClr val="000000"/>
                </a:solidFill>
                <a:effectLst/>
                <a:latin typeface="+mn-lt"/>
                <a:ea typeface="Calibri" panose="020F0502020204030204" pitchFamily="34" charset="0"/>
                <a:cs typeface="Arial" panose="020B0604020202020204" pitchFamily="34" charset="0"/>
              </a:rPr>
              <a:t>Toronto, Ontario, Canada</a:t>
            </a:r>
            <a:r>
              <a:rPr lang="en-US" dirty="0">
                <a:effectLst/>
                <a:latin typeface="+mn-lt"/>
                <a:ea typeface="Calibri" panose="020F0502020204030204" pitchFamily="34" charset="0"/>
                <a:cs typeface="Arial" panose="020B0604020202020204" pitchFamily="34" charset="0"/>
              </a:rPr>
              <a:t/>
            </a:r>
            <a:br>
              <a:rPr lang="en-US" dirty="0">
                <a:effectLst/>
                <a:latin typeface="+mn-lt"/>
                <a:ea typeface="Calibri" panose="020F0502020204030204" pitchFamily="34" charset="0"/>
                <a:cs typeface="Arial" panose="020B0604020202020204" pitchFamily="34" charset="0"/>
              </a:rPr>
            </a:br>
            <a:r>
              <a:rPr lang="pl-PL" sz="2400" dirty="0">
                <a:solidFill>
                  <a:srgbClr val="202122"/>
                </a:solidFill>
                <a:latin typeface="+mn-lt"/>
                <a:ea typeface="Calibri" panose="020F0502020204030204" pitchFamily="34" charset="0"/>
                <a:cs typeface="Times New Roman" panose="02020603050405020304" pitchFamily="18" charset="0"/>
              </a:rPr>
              <a:t/>
            </a:r>
            <a:br>
              <a:rPr lang="pl-PL" sz="2400" dirty="0">
                <a:solidFill>
                  <a:srgbClr val="202122"/>
                </a:solidFill>
                <a:latin typeface="+mn-lt"/>
                <a:ea typeface="Calibri" panose="020F0502020204030204" pitchFamily="34" charset="0"/>
                <a:cs typeface="Times New Roman" panose="02020603050405020304" pitchFamily="18" charset="0"/>
              </a:rPr>
            </a:br>
            <a:r>
              <a:rPr lang="pl-PL" sz="2400" dirty="0">
                <a:solidFill>
                  <a:srgbClr val="202122"/>
                </a:solidFill>
                <a:latin typeface="+mn-lt"/>
                <a:ea typeface="Calibri" panose="020F0502020204030204" pitchFamily="34" charset="0"/>
                <a:cs typeface="Times New Roman" panose="02020603050405020304" pitchFamily="18" charset="0"/>
              </a:rPr>
              <a:t>U</a:t>
            </a:r>
            <a:r>
              <a:rPr lang="en-US" sz="2400" dirty="0" err="1">
                <a:solidFill>
                  <a:srgbClr val="202122"/>
                </a:solidFill>
                <a:latin typeface="+mn-lt"/>
                <a:ea typeface="Calibri" panose="020F0502020204030204" pitchFamily="34" charset="0"/>
                <a:cs typeface="Times New Roman" panose="02020603050405020304" pitchFamily="18" charset="0"/>
              </a:rPr>
              <a:t>nveiled</a:t>
            </a:r>
            <a:r>
              <a:rPr lang="en-US" sz="2400" dirty="0">
                <a:solidFill>
                  <a:srgbClr val="202122"/>
                </a:solidFill>
                <a:latin typeface="+mn-lt"/>
                <a:ea typeface="Calibri" panose="020F0502020204030204" pitchFamily="34" charset="0"/>
                <a:cs typeface="Times New Roman" panose="02020603050405020304" pitchFamily="18" charset="0"/>
              </a:rPr>
              <a:t> on September 14, 1980</a:t>
            </a:r>
            <a:endParaRPr lang="en-US" sz="3600" dirty="0">
              <a:latin typeface="+mn-lt"/>
              <a:cs typeface="Arial" panose="020B0604020202020204" pitchFamily="34" charset="0"/>
            </a:endParaRPr>
          </a:p>
        </p:txBody>
      </p:sp>
      <p:sp>
        <p:nvSpPr>
          <p:cNvPr id="4" name="Text Placeholder 3">
            <a:extLst>
              <a:ext uri="{FF2B5EF4-FFF2-40B4-BE49-F238E27FC236}">
                <a16:creationId xmlns:a16="http://schemas.microsoft.com/office/drawing/2014/main" xmlns="" id="{FB5C4ED9-0C92-4F73-A47A-FB3100A92FE3}"/>
              </a:ext>
            </a:extLst>
          </p:cNvPr>
          <p:cNvSpPr>
            <a:spLocks noGrp="1"/>
          </p:cNvSpPr>
          <p:nvPr>
            <p:ph type="body" sz="half" idx="2"/>
          </p:nvPr>
        </p:nvSpPr>
        <p:spPr>
          <a:xfrm>
            <a:off x="6515101" y="2383436"/>
            <a:ext cx="5087286" cy="3879793"/>
          </a:xfrm>
        </p:spPr>
        <p:txBody>
          <a:bodyPr anchor="ctr">
            <a:normAutofit fontScale="92500" lnSpcReduction="10000"/>
          </a:bodyPr>
          <a:lstStyle/>
          <a:p>
            <a:r>
              <a:rPr lang="en-US" sz="2600" dirty="0">
                <a:solidFill>
                  <a:srgbClr val="202122"/>
                </a:solidFill>
                <a:ea typeface="Times New Roman" panose="02020603050405020304" pitchFamily="18" charset="0"/>
              </a:rPr>
              <a:t>The Toronto Memorial became the world's first Katyn Memorial in a public place in an urban area. </a:t>
            </a:r>
            <a:r>
              <a:rPr lang="pl-PL" sz="2600" dirty="0">
                <a:solidFill>
                  <a:srgbClr val="202122"/>
                </a:solidFill>
                <a:ea typeface="Times New Roman" panose="02020603050405020304" pitchFamily="18" charset="0"/>
              </a:rPr>
              <a:t> </a:t>
            </a:r>
            <a:r>
              <a:rPr lang="en-US" sz="2600" dirty="0">
                <a:solidFill>
                  <a:srgbClr val="202122"/>
                </a:solidFill>
                <a:ea typeface="Times New Roman" panose="02020603050405020304" pitchFamily="18" charset="0"/>
              </a:rPr>
              <a:t>It was created thanks to the determination of the Canadian Polish Congress, in particular by Col. Tadeusz K. </a:t>
            </a:r>
            <a:r>
              <a:rPr lang="en-US" sz="2600" dirty="0" err="1">
                <a:solidFill>
                  <a:srgbClr val="202122"/>
                </a:solidFill>
                <a:ea typeface="Times New Roman" panose="02020603050405020304" pitchFamily="18" charset="0"/>
              </a:rPr>
              <a:t>Wałkowski</a:t>
            </a:r>
            <a:r>
              <a:rPr lang="en-US" sz="2600" dirty="0">
                <a:solidFill>
                  <a:srgbClr val="202122"/>
                </a:solidFill>
                <a:ea typeface="Times New Roman" panose="02020603050405020304" pitchFamily="18" charset="0"/>
              </a:rPr>
              <a:t>.</a:t>
            </a:r>
            <a:endParaRPr lang="pl-PL" sz="2600" dirty="0">
              <a:solidFill>
                <a:srgbClr val="202122"/>
              </a:solidFill>
              <a:ea typeface="Times New Roman" panose="02020603050405020304" pitchFamily="18" charset="0"/>
            </a:endParaRPr>
          </a:p>
          <a:p>
            <a:endParaRPr lang="pl-PL" sz="2400" dirty="0">
              <a:solidFill>
                <a:srgbClr val="202122"/>
              </a:solidFill>
              <a:effectLst/>
              <a:ea typeface="Times New Roman" panose="02020603050405020304" pitchFamily="18" charset="0"/>
            </a:endParaRPr>
          </a:p>
          <a:p>
            <a:r>
              <a:rPr lang="en-US" sz="2400" dirty="0">
                <a:solidFill>
                  <a:srgbClr val="202122"/>
                </a:solidFill>
                <a:ea typeface="Times New Roman" panose="02020603050405020304" pitchFamily="18" charset="0"/>
                <a:cs typeface="Times New Roman" panose="02020603050405020304" pitchFamily="18" charset="0"/>
              </a:rPr>
              <a:t>Then Prime Minister of Canada</a:t>
            </a:r>
            <a:r>
              <a:rPr lang="pl-PL" sz="2400" dirty="0">
                <a:solidFill>
                  <a:srgbClr val="202122"/>
                </a:solidFill>
                <a:ea typeface="Times New Roman" panose="02020603050405020304" pitchFamily="18" charset="0"/>
                <a:cs typeface="Times New Roman" panose="02020603050405020304" pitchFamily="18" charset="0"/>
              </a:rPr>
              <a:t>,</a:t>
            </a:r>
            <a:r>
              <a:rPr lang="pl-PL" sz="2400" dirty="0">
                <a:solidFill>
                  <a:srgbClr val="202122"/>
                </a:solidFill>
                <a:effectLst/>
                <a:ea typeface="Times New Roman" panose="02020603050405020304" pitchFamily="18" charset="0"/>
                <a:cs typeface="Times New Roman" panose="02020603050405020304" pitchFamily="18" charset="0"/>
              </a:rPr>
              <a:t> </a:t>
            </a:r>
            <a:r>
              <a:rPr lang="pl-PL" sz="2400" u="sng" dirty="0">
                <a:solidFill>
                  <a:srgbClr val="0645AD"/>
                </a:solidFill>
                <a:effectLst/>
                <a:ea typeface="Times New Roman" panose="02020603050405020304" pitchFamily="18" charset="0"/>
                <a:cs typeface="Times New Roman" panose="02020603050405020304" pitchFamily="18" charset="0"/>
                <a:hlinkClick r:id="rId2" tooltip="Pierre Trudeau"/>
              </a:rPr>
              <a:t>Pierre Trudeau</a:t>
            </a:r>
            <a:r>
              <a:rPr lang="pl-PL" sz="2400" dirty="0">
                <a:solidFill>
                  <a:srgbClr val="202122"/>
                </a:solidFill>
                <a:effectLst/>
                <a:ea typeface="Times New Roman" panose="02020603050405020304" pitchFamily="18" charset="0"/>
                <a:cs typeface="Times New Roman" panose="02020603050405020304" pitchFamily="18" charset="0"/>
              </a:rPr>
              <a:t>, </a:t>
            </a:r>
            <a:r>
              <a:rPr lang="en-US" sz="2400" dirty="0">
                <a:solidFill>
                  <a:srgbClr val="202122"/>
                </a:solidFill>
                <a:ea typeface="Times New Roman" panose="02020603050405020304" pitchFamily="18" charset="0"/>
                <a:cs typeface="Times New Roman" panose="02020603050405020304" pitchFamily="18" charset="0"/>
              </a:rPr>
              <a:t>fearing Soviet reactions, did not allow two politicians of Polish origin, a senator and a deputy, to take part in the ceremonies on behalf of the government.</a:t>
            </a:r>
            <a:endParaRPr lang="pl-PL" sz="2400" dirty="0">
              <a:solidFill>
                <a:srgbClr val="202122"/>
              </a:solidFill>
            </a:endParaRPr>
          </a:p>
        </p:txBody>
      </p:sp>
      <p:sp>
        <p:nvSpPr>
          <p:cNvPr id="6" name="Picture Placeholder 5">
            <a:extLst>
              <a:ext uri="{FF2B5EF4-FFF2-40B4-BE49-F238E27FC236}">
                <a16:creationId xmlns:a16="http://schemas.microsoft.com/office/drawing/2014/main" xmlns="" id="{5233A5A4-04AD-4E4D-A0B3-1BDA1A769782}"/>
              </a:ext>
            </a:extLst>
          </p:cNvPr>
          <p:cNvSpPr>
            <a:spLocks noGrp="1"/>
          </p:cNvSpPr>
          <p:nvPr>
            <p:ph type="pic" idx="1"/>
          </p:nvPr>
        </p:nvSpPr>
        <p:spPr>
          <a:xfrm>
            <a:off x="5183188" y="987425"/>
            <a:ext cx="729932" cy="4873625"/>
          </a:xfrm>
        </p:spPr>
      </p:sp>
      <p:pic>
        <p:nvPicPr>
          <p:cNvPr id="7" name="Picture 2" descr="Ilustracja">
            <a:extLst>
              <a:ext uri="{FF2B5EF4-FFF2-40B4-BE49-F238E27FC236}">
                <a16:creationId xmlns:a16="http://schemas.microsoft.com/office/drawing/2014/main" xmlns="" id="{B8AABFCB-E795-470A-9452-94608D4E6C8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2" t="9936"/>
          <a:stretch/>
        </p:blipFill>
        <p:spPr bwMode="auto">
          <a:xfrm>
            <a:off x="1177549" y="537845"/>
            <a:ext cx="4735571" cy="5488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2963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xmlns="" id="{AF41F07B-5669-420C-A479-03C59398675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59966" y="315749"/>
            <a:ext cx="4671077" cy="6226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xmlns="" id="{0A134EFE-DF69-4C4A-8EA8-E28AC49764CA}"/>
              </a:ext>
            </a:extLst>
          </p:cNvPr>
          <p:cNvSpPr>
            <a:spLocks noGrp="1"/>
          </p:cNvSpPr>
          <p:nvPr>
            <p:ph type="title"/>
          </p:nvPr>
        </p:nvSpPr>
        <p:spPr>
          <a:xfrm>
            <a:off x="6705600" y="511808"/>
            <a:ext cx="3780903" cy="1382843"/>
          </a:xfrm>
        </p:spPr>
        <p:txBody>
          <a:bodyPr>
            <a:normAutofit fontScale="90000"/>
          </a:bodyPr>
          <a:lstStyle/>
          <a:p>
            <a:pPr algn="ctr"/>
            <a:r>
              <a:rPr lang="pl-PL" sz="3600" dirty="0">
                <a:solidFill>
                  <a:srgbClr val="202122"/>
                </a:solidFill>
                <a:effectLst/>
                <a:latin typeface="+mn-lt"/>
                <a:ea typeface="Times New Roman" panose="02020603050405020304" pitchFamily="18" charset="0"/>
                <a:cs typeface="Times New Roman" panose="02020603050405020304" pitchFamily="18" charset="0"/>
              </a:rPr>
              <a:t>Johannesburg</a:t>
            </a:r>
            <a:r>
              <a:rPr lang="pl-PL" sz="2400" dirty="0">
                <a:solidFill>
                  <a:srgbClr val="202122"/>
                </a:solidFill>
                <a:effectLst/>
                <a:latin typeface="+mn-lt"/>
                <a:ea typeface="Times New Roman" panose="02020603050405020304" pitchFamily="18" charset="0"/>
                <a:cs typeface="Times New Roman" panose="02020603050405020304" pitchFamily="18" charset="0"/>
              </a:rPr>
              <a:t/>
            </a:r>
            <a:br>
              <a:rPr lang="pl-PL" sz="2400" dirty="0">
                <a:solidFill>
                  <a:srgbClr val="202122"/>
                </a:solidFill>
                <a:effectLst/>
                <a:latin typeface="+mn-lt"/>
                <a:ea typeface="Times New Roman" panose="02020603050405020304" pitchFamily="18" charset="0"/>
                <a:cs typeface="Times New Roman" panose="02020603050405020304" pitchFamily="18" charset="0"/>
              </a:rPr>
            </a:br>
            <a:r>
              <a:rPr lang="en-US" sz="1800" dirty="0">
                <a:effectLst/>
                <a:latin typeface="+mn-lt"/>
                <a:ea typeface="Calibri" panose="020F0502020204030204" pitchFamily="34" charset="0"/>
                <a:cs typeface="Times New Roman" panose="02020603050405020304" pitchFamily="18" charset="0"/>
              </a:rPr>
              <a:t/>
            </a:r>
            <a:br>
              <a:rPr lang="en-US" sz="1800" dirty="0">
                <a:effectLst/>
                <a:latin typeface="+mn-lt"/>
                <a:ea typeface="Calibri" panose="020F0502020204030204" pitchFamily="34" charset="0"/>
                <a:cs typeface="Times New Roman" panose="02020603050405020304" pitchFamily="18" charset="0"/>
              </a:rPr>
            </a:br>
            <a:r>
              <a:rPr lang="pl-PL" sz="2800" dirty="0">
                <a:latin typeface="+mn-lt"/>
                <a:ea typeface="Calibri" panose="020F0502020204030204" pitchFamily="34" charset="0"/>
                <a:cs typeface="Arial" panose="020B0604020202020204" pitchFamily="34" charset="0"/>
              </a:rPr>
              <a:t> </a:t>
            </a:r>
            <a:r>
              <a:rPr lang="en-US" sz="2800" dirty="0">
                <a:latin typeface="+mn-lt"/>
                <a:ea typeface="Calibri" panose="020F0502020204030204" pitchFamily="34" charset="0"/>
                <a:cs typeface="Arial" panose="020B0604020202020204" pitchFamily="34" charset="0"/>
              </a:rPr>
              <a:t>the only Katyn monument in Africa</a:t>
            </a:r>
            <a:endParaRPr lang="en-US" sz="2800" dirty="0">
              <a:latin typeface="+mn-lt"/>
              <a:cs typeface="Arial" panose="020B0604020202020204" pitchFamily="34" charset="0"/>
            </a:endParaRPr>
          </a:p>
        </p:txBody>
      </p:sp>
      <p:sp>
        <p:nvSpPr>
          <p:cNvPr id="4" name="Text Placeholder 3">
            <a:extLst>
              <a:ext uri="{FF2B5EF4-FFF2-40B4-BE49-F238E27FC236}">
                <a16:creationId xmlns:a16="http://schemas.microsoft.com/office/drawing/2014/main" xmlns="" id="{C3F98F18-C4B5-4F67-8285-8092E3A5F147}"/>
              </a:ext>
            </a:extLst>
          </p:cNvPr>
          <p:cNvSpPr>
            <a:spLocks noGrp="1"/>
          </p:cNvSpPr>
          <p:nvPr>
            <p:ph type="body" sz="half" idx="2"/>
          </p:nvPr>
        </p:nvSpPr>
        <p:spPr>
          <a:xfrm>
            <a:off x="6705600" y="2209800"/>
            <a:ext cx="4787900" cy="4332451"/>
          </a:xfrm>
        </p:spPr>
        <p:txBody>
          <a:bodyPr anchor="ctr">
            <a:normAutofit fontScale="25000" lnSpcReduction="20000"/>
          </a:bodyPr>
          <a:lstStyle/>
          <a:p>
            <a:pPr>
              <a:lnSpc>
                <a:spcPct val="107000"/>
              </a:lnSpc>
              <a:spcBef>
                <a:spcPts val="600"/>
              </a:spcBef>
              <a:spcAft>
                <a:spcPts val="600"/>
              </a:spcAft>
            </a:pPr>
            <a:r>
              <a:rPr lang="en-US" sz="9600" dirty="0">
                <a:ea typeface="Times New Roman" panose="02020603050405020304" pitchFamily="18" charset="0"/>
                <a:cs typeface="Arial" panose="020B0604020202020204" pitchFamily="34" charset="0"/>
              </a:rPr>
              <a:t>The monument was created on the initiative of the local Polish community. </a:t>
            </a:r>
            <a:r>
              <a:rPr lang="pl-PL" sz="9600" dirty="0">
                <a:ea typeface="Times New Roman" panose="02020603050405020304" pitchFamily="18" charset="0"/>
                <a:cs typeface="Arial" panose="020B0604020202020204" pitchFamily="34" charset="0"/>
              </a:rPr>
              <a:t> </a:t>
            </a:r>
            <a:r>
              <a:rPr lang="en-US" sz="9600" dirty="0">
                <a:ea typeface="Times New Roman" panose="02020603050405020304" pitchFamily="18" charset="0"/>
                <a:cs typeface="Arial" panose="020B0604020202020204" pitchFamily="34" charset="0"/>
              </a:rPr>
              <a:t>On May 9, 1981</a:t>
            </a:r>
            <a:r>
              <a:rPr lang="pl-PL" sz="9600" dirty="0">
                <a:ea typeface="Times New Roman" panose="02020603050405020304" pitchFamily="18" charset="0"/>
                <a:cs typeface="Arial" panose="020B0604020202020204" pitchFamily="34" charset="0"/>
              </a:rPr>
              <a:t>.</a:t>
            </a:r>
            <a:r>
              <a:rPr lang="en-US" sz="9600" dirty="0">
                <a:ea typeface="Times New Roman" panose="02020603050405020304" pitchFamily="18" charset="0"/>
                <a:cs typeface="Arial" panose="020B0604020202020204" pitchFamily="34" charset="0"/>
              </a:rPr>
              <a:t> </a:t>
            </a:r>
            <a:r>
              <a:rPr lang="pl-PL" sz="9600" dirty="0">
                <a:ea typeface="Times New Roman" panose="02020603050405020304" pitchFamily="18" charset="0"/>
                <a:cs typeface="Arial" panose="020B0604020202020204" pitchFamily="34" charset="0"/>
              </a:rPr>
              <a:t> I</a:t>
            </a:r>
            <a:r>
              <a:rPr lang="en-US" sz="9600" dirty="0">
                <a:ea typeface="Times New Roman" panose="02020603050405020304" pitchFamily="18" charset="0"/>
                <a:cs typeface="Arial" panose="020B0604020202020204" pitchFamily="34" charset="0"/>
              </a:rPr>
              <a:t>t was consecrated by a Polish bishop and unveiled, </a:t>
            </a:r>
            <a:r>
              <a:rPr lang="pl-PL" sz="9600" dirty="0">
                <a:ea typeface="Times New Roman" panose="02020603050405020304" pitchFamily="18" charset="0"/>
                <a:cs typeface="Arial" panose="020B0604020202020204" pitchFamily="34" charset="0"/>
              </a:rPr>
              <a:t>with </a:t>
            </a:r>
            <a:r>
              <a:rPr lang="en-US" sz="9600" dirty="0">
                <a:ea typeface="Times New Roman" panose="02020603050405020304" pitchFamily="18" charset="0"/>
                <a:cs typeface="Arial" panose="020B0604020202020204" pitchFamily="34" charset="0"/>
              </a:rPr>
              <a:t>local Poles and South African authorities</a:t>
            </a:r>
            <a:r>
              <a:rPr lang="pl-PL" sz="9600" dirty="0">
                <a:ea typeface="Times New Roman" panose="02020603050405020304" pitchFamily="18" charset="0"/>
                <a:cs typeface="Arial" panose="020B0604020202020204" pitchFamily="34" charset="0"/>
              </a:rPr>
              <a:t> </a:t>
            </a:r>
            <a:r>
              <a:rPr lang="pl-PL" sz="9600" dirty="0" err="1">
                <a:ea typeface="Times New Roman" panose="02020603050405020304" pitchFamily="18" charset="0"/>
                <a:cs typeface="Arial" panose="020B0604020202020204" pitchFamily="34" charset="0"/>
              </a:rPr>
              <a:t>attending</a:t>
            </a:r>
            <a:r>
              <a:rPr lang="en-US" sz="9600" dirty="0">
                <a:ea typeface="Times New Roman" panose="02020603050405020304" pitchFamily="18" charset="0"/>
                <a:cs typeface="Arial" panose="020B0604020202020204" pitchFamily="34" charset="0"/>
              </a:rPr>
              <a:t>.</a:t>
            </a:r>
            <a:endParaRPr lang="pl-PL" sz="9600" dirty="0">
              <a:ea typeface="Times New Roman" panose="02020603050405020304" pitchFamily="18" charset="0"/>
              <a:cs typeface="Arial" panose="020B0604020202020204" pitchFamily="34" charset="0"/>
            </a:endParaRPr>
          </a:p>
          <a:p>
            <a:pPr>
              <a:lnSpc>
                <a:spcPct val="107000"/>
              </a:lnSpc>
              <a:spcBef>
                <a:spcPts val="600"/>
              </a:spcBef>
              <a:spcAft>
                <a:spcPts val="600"/>
              </a:spcAft>
            </a:pPr>
            <a:r>
              <a:rPr lang="en-US" sz="9600" dirty="0">
                <a:solidFill>
                  <a:srgbClr val="202122"/>
                </a:solidFill>
                <a:ea typeface="Times New Roman" panose="02020603050405020304" pitchFamily="18" charset="0"/>
                <a:cs typeface="Times New Roman" panose="02020603050405020304" pitchFamily="18" charset="0"/>
              </a:rPr>
              <a:t>There are two additional plaques on the monument. </a:t>
            </a:r>
            <a:r>
              <a:rPr lang="pl-PL" sz="9600" dirty="0">
                <a:solidFill>
                  <a:srgbClr val="202122"/>
                </a:solidFill>
                <a:ea typeface="Times New Roman" panose="02020603050405020304" pitchFamily="18" charset="0"/>
                <a:cs typeface="Times New Roman" panose="02020603050405020304" pitchFamily="18" charset="0"/>
              </a:rPr>
              <a:t> </a:t>
            </a:r>
            <a:r>
              <a:rPr lang="en-US" sz="9600" dirty="0">
                <a:solidFill>
                  <a:srgbClr val="202122"/>
                </a:solidFill>
                <a:ea typeface="Times New Roman" panose="02020603050405020304" pitchFamily="18" charset="0"/>
                <a:cs typeface="Times New Roman" panose="02020603050405020304" pitchFamily="18" charset="0"/>
              </a:rPr>
              <a:t>The first one commemorates 69 South African airmen who lost their lives in 1944 bringing aid to the Warsaw Uprising, and the second one commemorates the soldiers of the Home Army.</a:t>
            </a:r>
            <a:endParaRPr lang="en-US" sz="1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828891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The </a:t>
            </a:r>
            <a:r>
              <a:rPr lang="pl-PL" b="1" dirty="0"/>
              <a:t>Polish Operation by NKVD in 1937</a:t>
            </a:r>
          </a:p>
        </p:txBody>
      </p:sp>
      <p:sp>
        <p:nvSpPr>
          <p:cNvPr id="3" name="Content Placeholder 2"/>
          <p:cNvSpPr>
            <a:spLocks noGrp="1"/>
          </p:cNvSpPr>
          <p:nvPr>
            <p:ph idx="1"/>
          </p:nvPr>
        </p:nvSpPr>
        <p:spPr>
          <a:xfrm>
            <a:off x="838200" y="1615735"/>
            <a:ext cx="10515600" cy="4561227"/>
          </a:xfrm>
          <a:gradFill>
            <a:gsLst>
              <a:gs pos="0">
                <a:schemeClr val="accent1">
                  <a:lumMod val="5000"/>
                  <a:lumOff val="95000"/>
                </a:schemeClr>
              </a:gs>
              <a:gs pos="100000">
                <a:srgbClr val="FF0000"/>
              </a:gs>
            </a:gsLst>
            <a:lin ang="2700000" scaled="1"/>
          </a:gradFill>
          <a:ln>
            <a:noFill/>
          </a:ln>
        </p:spPr>
        <p:style>
          <a:lnRef idx="1">
            <a:schemeClr val="accent1"/>
          </a:lnRef>
          <a:fillRef idx="2">
            <a:schemeClr val="accent1"/>
          </a:fillRef>
          <a:effectRef idx="1">
            <a:schemeClr val="accent1"/>
          </a:effectRef>
          <a:fontRef idx="minor">
            <a:schemeClr val="dk1"/>
          </a:fontRef>
        </p:style>
        <p:txBody>
          <a:bodyPr anchor="ctr">
            <a:noAutofit/>
          </a:bodyPr>
          <a:lstStyle/>
          <a:p>
            <a:pPr marL="0" indent="0">
              <a:buNone/>
            </a:pPr>
            <a:r>
              <a:rPr lang="en-US" sz="3200" dirty="0"/>
              <a:t>The “</a:t>
            </a:r>
            <a:r>
              <a:rPr lang="pl-PL" sz="3200" b="1" dirty="0"/>
              <a:t>Polish Operation</a:t>
            </a:r>
            <a:r>
              <a:rPr lang="en-US" sz="3200" dirty="0"/>
              <a:t>”</a:t>
            </a:r>
            <a:r>
              <a:rPr lang="pl-PL" sz="3200" dirty="0"/>
              <a:t> </a:t>
            </a:r>
            <a:r>
              <a:rPr lang="en-US" sz="3200" dirty="0"/>
              <a:t>was carried out by the NKVD (communist </a:t>
            </a:r>
            <a:r>
              <a:rPr lang="pl-PL" sz="3200" dirty="0" err="1"/>
              <a:t>political</a:t>
            </a:r>
            <a:r>
              <a:rPr lang="pl-PL" sz="3200" dirty="0"/>
              <a:t> </a:t>
            </a:r>
            <a:r>
              <a:rPr lang="en-US" sz="3200" dirty="0"/>
              <a:t>police</a:t>
            </a:r>
            <a:r>
              <a:rPr lang="pl-PL" sz="3200" dirty="0"/>
              <a:t>, </a:t>
            </a:r>
            <a:r>
              <a:rPr lang="pl-PL" sz="3200" dirty="0" err="1"/>
              <a:t>infamous</a:t>
            </a:r>
            <a:r>
              <a:rPr lang="pl-PL" sz="3200" dirty="0"/>
              <a:t> for terror and </a:t>
            </a:r>
            <a:r>
              <a:rPr lang="pl-PL" sz="3200" dirty="0" err="1"/>
              <a:t>cruelty</a:t>
            </a:r>
            <a:r>
              <a:rPr lang="en-US" sz="3200" dirty="0"/>
              <a:t>) two years before the Second World War. </a:t>
            </a:r>
            <a:r>
              <a:rPr lang="pl-PL" sz="3200" dirty="0"/>
              <a:t> </a:t>
            </a:r>
            <a:r>
              <a:rPr lang="en-US" sz="3200" dirty="0"/>
              <a:t>It consisted </a:t>
            </a:r>
            <a:r>
              <a:rPr lang="pl-PL" sz="3200" dirty="0"/>
              <a:t>of </a:t>
            </a:r>
            <a:r>
              <a:rPr lang="pl-PL" sz="3200" dirty="0" err="1"/>
              <a:t>severe</a:t>
            </a:r>
            <a:r>
              <a:rPr lang="pl-PL" sz="3200" dirty="0"/>
              <a:t> </a:t>
            </a:r>
            <a:r>
              <a:rPr lang="pl-PL" sz="3200" dirty="0" err="1"/>
              <a:t>persecution</a:t>
            </a:r>
            <a:r>
              <a:rPr lang="pl-PL" sz="3200" dirty="0"/>
              <a:t> of</a:t>
            </a:r>
            <a:r>
              <a:rPr lang="en-US" sz="3200" dirty="0"/>
              <a:t> </a:t>
            </a:r>
            <a:r>
              <a:rPr lang="pl-PL" sz="3200" dirty="0" err="1"/>
              <a:t>persons</a:t>
            </a:r>
            <a:r>
              <a:rPr lang="pl-PL" sz="3200" dirty="0"/>
              <a:t> </a:t>
            </a:r>
            <a:r>
              <a:rPr lang="en-US" sz="3200" dirty="0"/>
              <a:t>of Polish origin </a:t>
            </a:r>
            <a:r>
              <a:rPr lang="pl-PL" sz="3200" dirty="0"/>
              <a:t>who lived within the </a:t>
            </a:r>
            <a:r>
              <a:rPr lang="en-US" sz="3200" dirty="0"/>
              <a:t>Soviet Union</a:t>
            </a:r>
            <a:r>
              <a:rPr lang="pl-PL" sz="3200" dirty="0"/>
              <a:t>, </a:t>
            </a:r>
            <a:r>
              <a:rPr lang="en-US" sz="3200" dirty="0">
                <a:solidFill>
                  <a:schemeClr val="tx1"/>
                </a:solidFill>
              </a:rPr>
              <a:t>as a part of </a:t>
            </a:r>
            <a:r>
              <a:rPr lang="pl-PL" sz="3200" dirty="0" err="1">
                <a:solidFill>
                  <a:schemeClr val="tx1"/>
                </a:solidFill>
              </a:rPr>
              <a:t>an</a:t>
            </a:r>
            <a:r>
              <a:rPr lang="pl-PL" sz="3200" dirty="0">
                <a:solidFill>
                  <a:schemeClr val="tx1"/>
                </a:solidFill>
              </a:rPr>
              <a:t> </a:t>
            </a:r>
            <a:r>
              <a:rPr lang="en-US" sz="3200" dirty="0">
                <a:solidFill>
                  <a:schemeClr val="tx1"/>
                </a:solidFill>
              </a:rPr>
              <a:t>ethnic cleansing plan.</a:t>
            </a:r>
            <a:endParaRPr lang="pl-PL" sz="3200" i="1" dirty="0">
              <a:solidFill>
                <a:schemeClr val="tx1"/>
              </a:solidFill>
            </a:endParaRPr>
          </a:p>
          <a:p>
            <a:pPr marL="0" indent="0">
              <a:buNone/>
            </a:pPr>
            <a:r>
              <a:rPr lang="en-US" sz="3200" dirty="0"/>
              <a:t>According to Soviet documents, almost </a:t>
            </a:r>
            <a:r>
              <a:rPr lang="en-US" sz="3200" b="1" dirty="0"/>
              <a:t>240,000</a:t>
            </a:r>
            <a:r>
              <a:rPr lang="en-US" sz="3200" dirty="0"/>
              <a:t> </a:t>
            </a:r>
            <a:r>
              <a:rPr lang="en-US" sz="3200" b="1" dirty="0"/>
              <a:t>people</a:t>
            </a:r>
            <a:r>
              <a:rPr lang="en-US" sz="3200" dirty="0"/>
              <a:t> were imprisoned </a:t>
            </a:r>
            <a:r>
              <a:rPr lang="pl-PL" sz="3200" dirty="0" smtClean="0"/>
              <a:t>in 1937 </a:t>
            </a:r>
            <a:r>
              <a:rPr lang="pl-PL" sz="3200" dirty="0" err="1" smtClean="0"/>
              <a:t>alone</a:t>
            </a:r>
            <a:r>
              <a:rPr lang="en-US" sz="3200" dirty="0" smtClean="0"/>
              <a:t>, </a:t>
            </a:r>
            <a:r>
              <a:rPr lang="en-US" sz="3200" dirty="0"/>
              <a:t>of which </a:t>
            </a:r>
            <a:r>
              <a:rPr lang="en-US" sz="3200" b="1" dirty="0"/>
              <a:t>almost half were murdered,</a:t>
            </a:r>
            <a:r>
              <a:rPr lang="en-US" sz="3200" dirty="0"/>
              <a:t> the rest were </a:t>
            </a:r>
            <a:r>
              <a:rPr lang="en-US" sz="3200" dirty="0" smtClean="0"/>
              <a:t>sent </a:t>
            </a:r>
            <a:r>
              <a:rPr lang="en-US" sz="3200" dirty="0"/>
              <a:t>to labor camps or deported to Kazakhstan and Siberia</a:t>
            </a:r>
            <a:r>
              <a:rPr lang="pl-PL" sz="3200" dirty="0" smtClean="0"/>
              <a:t>.  In the </a:t>
            </a:r>
            <a:r>
              <a:rPr lang="pl-PL" sz="3200" b="1" dirty="0" err="1" smtClean="0"/>
              <a:t>following</a:t>
            </a:r>
            <a:r>
              <a:rPr lang="pl-PL" sz="3200" b="1" dirty="0" smtClean="0"/>
              <a:t> </a:t>
            </a:r>
            <a:r>
              <a:rPr lang="pl-PL" sz="3200" b="1" dirty="0" err="1" smtClean="0"/>
              <a:t>year</a:t>
            </a:r>
            <a:r>
              <a:rPr lang="pl-PL" sz="3200" dirty="0" smtClean="0"/>
              <a:t>, the </a:t>
            </a:r>
            <a:r>
              <a:rPr lang="pl-PL" sz="3200" dirty="0" err="1" smtClean="0"/>
              <a:t>numbers</a:t>
            </a:r>
            <a:r>
              <a:rPr lang="pl-PL" sz="3200" dirty="0" smtClean="0"/>
              <a:t> of </a:t>
            </a:r>
            <a:r>
              <a:rPr lang="pl-PL" sz="3200" dirty="0" err="1" smtClean="0"/>
              <a:t>victims</a:t>
            </a:r>
            <a:r>
              <a:rPr lang="pl-PL" sz="3200" dirty="0" smtClean="0"/>
              <a:t> </a:t>
            </a:r>
            <a:r>
              <a:rPr lang="pl-PL" sz="3200" dirty="0" err="1" smtClean="0"/>
              <a:t>were</a:t>
            </a:r>
            <a:r>
              <a:rPr lang="pl-PL" sz="3200" dirty="0" smtClean="0"/>
              <a:t> </a:t>
            </a:r>
            <a:r>
              <a:rPr lang="pl-PL" sz="3200" b="1" dirty="0" err="1" smtClean="0"/>
              <a:t>similar</a:t>
            </a:r>
            <a:r>
              <a:rPr lang="pl-PL" sz="3200" dirty="0" smtClean="0"/>
              <a:t>.</a:t>
            </a:r>
            <a:endParaRPr lang="en-US" sz="3200" dirty="0"/>
          </a:p>
        </p:txBody>
      </p:sp>
      <p:sp>
        <p:nvSpPr>
          <p:cNvPr id="5" name="Rectangle 2"/>
          <p:cNvSpPr>
            <a:spLocks noChangeArrowheads="1"/>
          </p:cNvSpPr>
          <p:nvPr/>
        </p:nvSpPr>
        <p:spPr bwMode="auto">
          <a:xfrm>
            <a:off x="0" y="-184666"/>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l-PL" altLang="pl-PL"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53973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s://assets.poland.us/files/UserFiles/22196371_355997131502726_5416187142671885538_n.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056" y="-1"/>
            <a:ext cx="5466674" cy="6838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928360" y="731289"/>
            <a:ext cx="5735782" cy="4970591"/>
          </a:xfrm>
          <a:prstGeom prst="rect">
            <a:avLst/>
          </a:prstGeom>
          <a:noFill/>
        </p:spPr>
        <p:txBody>
          <a:bodyPr wrap="square" rtlCol="0">
            <a:spAutoFit/>
          </a:bodyPr>
          <a:lstStyle/>
          <a:p>
            <a:pPr algn="ctr"/>
            <a:r>
              <a:rPr lang="pl-PL" sz="3200" b="1" dirty="0"/>
              <a:t>Doylestown, </a:t>
            </a:r>
            <a:r>
              <a:rPr lang="pl-PL" sz="3200" b="1" dirty="0" err="1"/>
              <a:t>Pennsylvania</a:t>
            </a:r>
            <a:r>
              <a:rPr lang="pl-PL" sz="3200" b="1" dirty="0"/>
              <a:t>, USA</a:t>
            </a:r>
            <a:r>
              <a:rPr lang="pl-PL" sz="3200" dirty="0"/>
              <a:t> </a:t>
            </a:r>
          </a:p>
          <a:p>
            <a:pPr algn="ctr"/>
            <a:endParaRPr lang="pl-PL" sz="800" dirty="0"/>
          </a:p>
          <a:p>
            <a:pPr algn="ctr"/>
            <a:r>
              <a:rPr lang="pl-PL" dirty="0">
                <a:solidFill>
                  <a:srgbClr val="202122"/>
                </a:solidFill>
                <a:ea typeface="Calibri" panose="020F0502020204030204" pitchFamily="34" charset="0"/>
              </a:rPr>
              <a:t>U</a:t>
            </a:r>
            <a:r>
              <a:rPr lang="en-US" dirty="0" err="1">
                <a:solidFill>
                  <a:srgbClr val="202122"/>
                </a:solidFill>
                <a:ea typeface="Calibri" panose="020F0502020204030204" pitchFamily="34" charset="0"/>
              </a:rPr>
              <a:t>nveiled</a:t>
            </a:r>
            <a:r>
              <a:rPr lang="en-US" dirty="0">
                <a:solidFill>
                  <a:srgbClr val="202122"/>
                </a:solidFill>
                <a:ea typeface="Calibri" panose="020F0502020204030204" pitchFamily="34" charset="0"/>
              </a:rPr>
              <a:t> on August 14, 1988.</a:t>
            </a:r>
            <a:endParaRPr lang="pl-PL" dirty="0">
              <a:solidFill>
                <a:srgbClr val="202122"/>
              </a:solidFill>
              <a:ea typeface="Calibri" panose="020F0502020204030204" pitchFamily="34" charset="0"/>
            </a:endParaRPr>
          </a:p>
          <a:p>
            <a:pPr algn="ctr"/>
            <a:endParaRPr lang="pl-PL" sz="2500" dirty="0"/>
          </a:p>
          <a:p>
            <a:r>
              <a:rPr lang="en-US" sz="2400" dirty="0"/>
              <a:t>The monument </a:t>
            </a:r>
            <a:r>
              <a:rPr lang="pl-PL" sz="2400" dirty="0" err="1"/>
              <a:t>created</a:t>
            </a:r>
            <a:r>
              <a:rPr lang="pl-PL" sz="2400" dirty="0"/>
              <a:t> </a:t>
            </a:r>
            <a:r>
              <a:rPr lang="en-US" sz="2400" dirty="0"/>
              <a:t>by Andrzej </a:t>
            </a:r>
            <a:r>
              <a:rPr lang="en-US" sz="2400" dirty="0" err="1"/>
              <a:t>Pityński</a:t>
            </a:r>
            <a:r>
              <a:rPr lang="en-US" sz="2400" dirty="0"/>
              <a:t>, about </a:t>
            </a:r>
            <a:r>
              <a:rPr lang="pl-PL" sz="2400" dirty="0"/>
              <a:t>30 </a:t>
            </a:r>
            <a:r>
              <a:rPr lang="pl-PL" sz="2400" dirty="0" err="1"/>
              <a:t>feet</a:t>
            </a:r>
            <a:r>
              <a:rPr lang="pl-PL" sz="2400" dirty="0"/>
              <a:t> </a:t>
            </a:r>
            <a:r>
              <a:rPr lang="en-US" sz="2400" dirty="0"/>
              <a:t>high, consists of a granite pedestal and a bronze sculpture of a hussar kneeling on one knee, leaning on a sword.</a:t>
            </a:r>
            <a:endParaRPr lang="pl-PL" sz="2400" dirty="0"/>
          </a:p>
          <a:p>
            <a:endParaRPr lang="pl-PL" sz="2400" dirty="0"/>
          </a:p>
          <a:p>
            <a:r>
              <a:rPr lang="en-US" sz="2400" dirty="0"/>
              <a:t>There are two </a:t>
            </a:r>
            <a:r>
              <a:rPr lang="pl-PL" sz="2400" dirty="0" err="1"/>
              <a:t>plaques</a:t>
            </a:r>
            <a:r>
              <a:rPr lang="pl-PL" sz="2400" dirty="0"/>
              <a:t> </a:t>
            </a:r>
            <a:r>
              <a:rPr lang="en-US" sz="2400" dirty="0"/>
              <a:t>on the pedestal,</a:t>
            </a:r>
            <a:r>
              <a:rPr lang="pl-PL" sz="2400" dirty="0"/>
              <a:t> </a:t>
            </a:r>
            <a:r>
              <a:rPr lang="en-US" sz="2400" dirty="0"/>
              <a:t>the first with the inscription KATYŃ 1940,</a:t>
            </a:r>
            <a:r>
              <a:rPr lang="pl-PL" sz="2400" dirty="0"/>
              <a:t> </a:t>
            </a:r>
            <a:r>
              <a:rPr lang="en-US" sz="2400" dirty="0"/>
              <a:t>and the other with the inscription SMOLEŃSK 2010,</a:t>
            </a:r>
            <a:r>
              <a:rPr lang="pl-PL" sz="2400" dirty="0"/>
              <a:t> </a:t>
            </a:r>
            <a:r>
              <a:rPr lang="en-US" sz="2400" dirty="0"/>
              <a:t>added in 2011.</a:t>
            </a:r>
            <a:endParaRPr lang="pl-PL" sz="2400" dirty="0"/>
          </a:p>
          <a:p>
            <a:endParaRPr lang="pl-PL" dirty="0"/>
          </a:p>
        </p:txBody>
      </p:sp>
    </p:spTree>
    <p:extLst>
      <p:ext uri="{BB962C8B-B14F-4D97-AF65-F5344CB8AC3E}">
        <p14:creationId xmlns:p14="http://schemas.microsoft.com/office/powerpoint/2010/main" val="20338186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https://studioopinii.pl/wp-content/uploads/2018/06/katy%C5%84.jpg"/>
          <p:cNvPicPr>
            <a:picLocks noChangeAspect="1" noChangeArrowheads="1"/>
          </p:cNvPicPr>
          <p:nvPr/>
        </p:nvPicPr>
        <p:blipFill>
          <a:blip r:embed="rId2" r:link="rId3">
            <a:extLst>
              <a:ext uri="{28A0092B-C50C-407E-A947-70E740481C1C}">
                <a14:useLocalDpi xmlns:a14="http://schemas.microsoft.com/office/drawing/2010/main" val="0"/>
              </a:ext>
            </a:extLst>
          </a:blip>
          <a:srcRect t="4907" r="12415" b="-920"/>
          <a:stretch>
            <a:fillRect/>
          </a:stretch>
        </p:blipFill>
        <p:spPr bwMode="auto">
          <a:xfrm>
            <a:off x="351125" y="376482"/>
            <a:ext cx="7518711" cy="61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8199444" y="203628"/>
            <a:ext cx="3642787" cy="1785104"/>
          </a:xfrm>
          <a:prstGeom prst="rect">
            <a:avLst/>
          </a:prstGeom>
          <a:noFill/>
        </p:spPr>
        <p:txBody>
          <a:bodyPr wrap="square" rtlCol="0">
            <a:spAutoFit/>
          </a:bodyPr>
          <a:lstStyle/>
          <a:p>
            <a:pPr algn="ctr"/>
            <a:r>
              <a:rPr lang="pl-PL" sz="2800" dirty="0"/>
              <a:t>Jersey City, </a:t>
            </a:r>
          </a:p>
          <a:p>
            <a:pPr algn="ctr"/>
            <a:r>
              <a:rPr lang="pl-PL" sz="2800" dirty="0"/>
              <a:t>New Jersey, USA</a:t>
            </a:r>
          </a:p>
          <a:p>
            <a:pPr algn="ctr"/>
            <a:endParaRPr lang="pl-PL" dirty="0">
              <a:solidFill>
                <a:srgbClr val="202122"/>
              </a:solidFill>
              <a:ea typeface="Calibri" panose="020F0502020204030204" pitchFamily="34" charset="0"/>
            </a:endParaRPr>
          </a:p>
          <a:p>
            <a:pPr algn="ctr"/>
            <a:r>
              <a:rPr lang="pl-PL" dirty="0">
                <a:solidFill>
                  <a:srgbClr val="202122"/>
                </a:solidFill>
                <a:ea typeface="Calibri" panose="020F0502020204030204" pitchFamily="34" charset="0"/>
              </a:rPr>
              <a:t>U</a:t>
            </a:r>
            <a:r>
              <a:rPr lang="en-US" dirty="0" err="1">
                <a:solidFill>
                  <a:srgbClr val="202122"/>
                </a:solidFill>
                <a:ea typeface="Calibri" panose="020F0502020204030204" pitchFamily="34" charset="0"/>
              </a:rPr>
              <a:t>nveiled</a:t>
            </a:r>
            <a:r>
              <a:rPr lang="en-US" dirty="0">
                <a:solidFill>
                  <a:srgbClr val="202122"/>
                </a:solidFill>
                <a:ea typeface="Calibri" panose="020F0502020204030204" pitchFamily="34" charset="0"/>
              </a:rPr>
              <a:t> on May 19, 1991</a:t>
            </a:r>
            <a:endParaRPr lang="pl-PL" dirty="0">
              <a:solidFill>
                <a:srgbClr val="202122"/>
              </a:solidFill>
              <a:ea typeface="Calibri" panose="020F0502020204030204" pitchFamily="34" charset="0"/>
            </a:endParaRPr>
          </a:p>
          <a:p>
            <a:pPr algn="ctr"/>
            <a:r>
              <a:rPr lang="pl-PL" dirty="0" err="1"/>
              <a:t>Created</a:t>
            </a:r>
            <a:r>
              <a:rPr lang="pl-PL" dirty="0"/>
              <a:t> </a:t>
            </a:r>
            <a:r>
              <a:rPr lang="en-US" dirty="0"/>
              <a:t>by Andrzej </a:t>
            </a:r>
            <a:r>
              <a:rPr lang="en-US" dirty="0" err="1"/>
              <a:t>Pityński</a:t>
            </a:r>
            <a:endParaRPr lang="pl-PL" sz="2800" dirty="0">
              <a:solidFill>
                <a:srgbClr val="FF0000"/>
              </a:solidFill>
            </a:endParaRPr>
          </a:p>
        </p:txBody>
      </p:sp>
      <p:sp>
        <p:nvSpPr>
          <p:cNvPr id="3" name="TextBox 2"/>
          <p:cNvSpPr txBox="1"/>
          <p:nvPr/>
        </p:nvSpPr>
        <p:spPr>
          <a:xfrm>
            <a:off x="8199444" y="2201860"/>
            <a:ext cx="3642786" cy="4048609"/>
          </a:xfrm>
          <a:prstGeom prst="rect">
            <a:avLst/>
          </a:prstGeom>
          <a:noFill/>
        </p:spPr>
        <p:txBody>
          <a:bodyPr wrap="square" rtlCol="0" anchor="ctr">
            <a:spAutoFit/>
          </a:bodyPr>
          <a:lstStyle/>
          <a:p>
            <a:r>
              <a:rPr lang="en-US" sz="2000" dirty="0">
                <a:solidFill>
                  <a:srgbClr val="202122"/>
                </a:solidFill>
                <a:ea typeface="Calibri" panose="020F0502020204030204" pitchFamily="34" charset="0"/>
              </a:rPr>
              <a:t>The first Katyn Memorial in the United States standing in an open urban space </a:t>
            </a:r>
            <a:r>
              <a:rPr lang="pl-PL" sz="2000" dirty="0">
                <a:solidFill>
                  <a:srgbClr val="202122"/>
                </a:solidFill>
                <a:ea typeface="Calibri" panose="020F0502020204030204" pitchFamily="34" charset="0"/>
              </a:rPr>
              <a:t>on the bank </a:t>
            </a:r>
            <a:r>
              <a:rPr lang="en-US" sz="2000" dirty="0">
                <a:solidFill>
                  <a:srgbClr val="202122"/>
                </a:solidFill>
                <a:ea typeface="Calibri" panose="020F0502020204030204" pitchFamily="34" charset="0"/>
              </a:rPr>
              <a:t>of the Hudson River.</a:t>
            </a:r>
            <a:endParaRPr lang="pl-PL" sz="2000" dirty="0">
              <a:solidFill>
                <a:srgbClr val="202122"/>
              </a:solidFill>
              <a:ea typeface="Calibri" panose="020F0502020204030204" pitchFamily="34" charset="0"/>
            </a:endParaRPr>
          </a:p>
          <a:p>
            <a:endParaRPr lang="pl-PL" sz="800" u="sng" dirty="0">
              <a:solidFill>
                <a:srgbClr val="0645AD"/>
              </a:solidFill>
              <a:cs typeface="Times New Roman" panose="02020603050405020304" pitchFamily="18" charset="0"/>
            </a:endParaRPr>
          </a:p>
          <a:p>
            <a:pPr>
              <a:lnSpc>
                <a:spcPct val="107000"/>
              </a:lnSpc>
              <a:spcBef>
                <a:spcPts val="600"/>
              </a:spcBef>
              <a:spcAft>
                <a:spcPts val="600"/>
              </a:spcAft>
            </a:pPr>
            <a:r>
              <a:rPr lang="en-US" sz="1600" dirty="0">
                <a:solidFill>
                  <a:srgbClr val="202122"/>
                </a:solidFill>
                <a:ea typeface="Times New Roman" panose="02020603050405020304" pitchFamily="18" charset="0"/>
                <a:cs typeface="Times New Roman" panose="02020603050405020304" pitchFamily="18" charset="0"/>
              </a:rPr>
              <a:t>In April 2018, the mayor of Jersey City announced that he </a:t>
            </a:r>
            <a:r>
              <a:rPr lang="pl-PL" sz="1600" dirty="0" err="1">
                <a:solidFill>
                  <a:srgbClr val="202122"/>
                </a:solidFill>
                <a:ea typeface="Times New Roman" panose="02020603050405020304" pitchFamily="18" charset="0"/>
                <a:cs typeface="Times New Roman" panose="02020603050405020304" pitchFamily="18" charset="0"/>
              </a:rPr>
              <a:t>intends</a:t>
            </a:r>
            <a:r>
              <a:rPr lang="pl-PL" sz="1600" dirty="0">
                <a:solidFill>
                  <a:srgbClr val="202122"/>
                </a:solidFill>
                <a:ea typeface="Times New Roman" panose="02020603050405020304" pitchFamily="18" charset="0"/>
                <a:cs typeface="Times New Roman" panose="02020603050405020304" pitchFamily="18" charset="0"/>
              </a:rPr>
              <a:t> </a:t>
            </a:r>
            <a:r>
              <a:rPr lang="en-US" sz="1600" dirty="0">
                <a:solidFill>
                  <a:srgbClr val="202122"/>
                </a:solidFill>
                <a:ea typeface="Times New Roman" panose="02020603050405020304" pitchFamily="18" charset="0"/>
                <a:cs typeface="Times New Roman" panose="02020603050405020304" pitchFamily="18" charset="0"/>
              </a:rPr>
              <a:t>to create a park in this </a:t>
            </a:r>
            <a:r>
              <a:rPr lang="pl-PL" sz="1600" dirty="0">
                <a:solidFill>
                  <a:srgbClr val="202122"/>
                </a:solidFill>
                <a:ea typeface="Times New Roman" panose="02020603050405020304" pitchFamily="18" charset="0"/>
                <a:cs typeface="Times New Roman" panose="02020603050405020304" pitchFamily="18" charset="0"/>
              </a:rPr>
              <a:t>prominent </a:t>
            </a:r>
            <a:r>
              <a:rPr lang="en-US" sz="1600" dirty="0">
                <a:solidFill>
                  <a:srgbClr val="202122"/>
                </a:solidFill>
                <a:ea typeface="Times New Roman" panose="02020603050405020304" pitchFamily="18" charset="0"/>
                <a:cs typeface="Times New Roman" panose="02020603050405020304" pitchFamily="18" charset="0"/>
              </a:rPr>
              <a:t>place</a:t>
            </a:r>
            <a:r>
              <a:rPr lang="pl-PL" sz="1600" dirty="0">
                <a:solidFill>
                  <a:srgbClr val="202122"/>
                </a:solidFill>
                <a:ea typeface="Times New Roman" panose="02020603050405020304" pitchFamily="18" charset="0"/>
                <a:cs typeface="Times New Roman" panose="02020603050405020304" pitchFamily="18" charset="0"/>
              </a:rPr>
              <a:t>,</a:t>
            </a:r>
            <a:r>
              <a:rPr lang="en-US" sz="1600" dirty="0">
                <a:solidFill>
                  <a:srgbClr val="202122"/>
                </a:solidFill>
                <a:ea typeface="Times New Roman" panose="02020603050405020304" pitchFamily="18" charset="0"/>
                <a:cs typeface="Times New Roman" panose="02020603050405020304" pitchFamily="18" charset="0"/>
              </a:rPr>
              <a:t> and remove the monument.</a:t>
            </a:r>
            <a:endParaRPr lang="pl-PL" sz="1600" dirty="0">
              <a:solidFill>
                <a:srgbClr val="202122"/>
              </a:solidFill>
              <a:ea typeface="Times New Roman" panose="02020603050405020304" pitchFamily="18" charset="0"/>
              <a:cs typeface="Times New Roman" panose="02020603050405020304" pitchFamily="18" charset="0"/>
            </a:endParaRPr>
          </a:p>
          <a:p>
            <a:pPr>
              <a:lnSpc>
                <a:spcPct val="107000"/>
              </a:lnSpc>
              <a:spcBef>
                <a:spcPts val="600"/>
              </a:spcBef>
              <a:spcAft>
                <a:spcPts val="600"/>
              </a:spcAft>
            </a:pPr>
            <a:r>
              <a:rPr lang="en-US" sz="1600" dirty="0">
                <a:solidFill>
                  <a:srgbClr val="202122"/>
                </a:solidFill>
                <a:ea typeface="Times New Roman" panose="02020603050405020304" pitchFamily="18" charset="0"/>
                <a:cs typeface="Times New Roman" panose="02020603050405020304" pitchFamily="18" charset="0"/>
              </a:rPr>
              <a:t>This </a:t>
            </a:r>
            <a:r>
              <a:rPr lang="pl-PL" sz="1600" dirty="0" err="1">
                <a:solidFill>
                  <a:srgbClr val="202122"/>
                </a:solidFill>
                <a:ea typeface="Times New Roman" panose="02020603050405020304" pitchFamily="18" charset="0"/>
                <a:cs typeface="Times New Roman" panose="02020603050405020304" pitchFamily="18" charset="0"/>
              </a:rPr>
              <a:t>spawned</a:t>
            </a:r>
            <a:r>
              <a:rPr lang="pl-PL" sz="1600" dirty="0">
                <a:solidFill>
                  <a:srgbClr val="202122"/>
                </a:solidFill>
                <a:ea typeface="Times New Roman" panose="02020603050405020304" pitchFamily="18" charset="0"/>
                <a:cs typeface="Times New Roman" panose="02020603050405020304" pitchFamily="18" charset="0"/>
              </a:rPr>
              <a:t> </a:t>
            </a:r>
            <a:r>
              <a:rPr lang="en-US" sz="1600" dirty="0">
                <a:solidFill>
                  <a:srgbClr val="202122"/>
                </a:solidFill>
                <a:ea typeface="Times New Roman" panose="02020603050405020304" pitchFamily="18" charset="0"/>
                <a:cs typeface="Times New Roman" panose="02020603050405020304" pitchFamily="18" charset="0"/>
              </a:rPr>
              <a:t>protests of </a:t>
            </a:r>
            <a:r>
              <a:rPr lang="pl-PL" sz="1600" dirty="0">
                <a:solidFill>
                  <a:srgbClr val="202122"/>
                </a:solidFill>
                <a:ea typeface="Times New Roman" panose="02020603050405020304" pitchFamily="18" charset="0"/>
                <a:cs typeface="Times New Roman" panose="02020603050405020304" pitchFamily="18" charset="0"/>
              </a:rPr>
              <a:t>Polonia, </a:t>
            </a:r>
            <a:r>
              <a:rPr lang="en-US" sz="1600" dirty="0">
                <a:solidFill>
                  <a:srgbClr val="202122"/>
                </a:solidFill>
                <a:ea typeface="Times New Roman" panose="02020603050405020304" pitchFamily="18" charset="0"/>
                <a:cs typeface="Times New Roman" panose="02020603050405020304" pitchFamily="18" charset="0"/>
              </a:rPr>
              <a:t>support</a:t>
            </a:r>
            <a:r>
              <a:rPr lang="pl-PL" sz="1600" dirty="0" err="1">
                <a:solidFill>
                  <a:srgbClr val="202122"/>
                </a:solidFill>
                <a:ea typeface="Times New Roman" panose="02020603050405020304" pitchFamily="18" charset="0"/>
                <a:cs typeface="Times New Roman" panose="02020603050405020304" pitchFamily="18" charset="0"/>
              </a:rPr>
              <a:t>ed</a:t>
            </a:r>
            <a:r>
              <a:rPr lang="en-US" sz="1600" dirty="0">
                <a:solidFill>
                  <a:srgbClr val="202122"/>
                </a:solidFill>
                <a:ea typeface="Times New Roman" panose="02020603050405020304" pitchFamily="18" charset="0"/>
                <a:cs typeface="Times New Roman" panose="02020603050405020304" pitchFamily="18" charset="0"/>
              </a:rPr>
              <a:t> </a:t>
            </a:r>
            <a:r>
              <a:rPr lang="pl-PL" sz="1600" dirty="0">
                <a:solidFill>
                  <a:srgbClr val="202122"/>
                </a:solidFill>
                <a:ea typeface="Times New Roman" panose="02020603050405020304" pitchFamily="18" charset="0"/>
                <a:cs typeface="Times New Roman" panose="02020603050405020304" pitchFamily="18" charset="0"/>
              </a:rPr>
              <a:t>by </a:t>
            </a:r>
            <a:r>
              <a:rPr lang="en-US" sz="1600" dirty="0">
                <a:solidFill>
                  <a:srgbClr val="202122"/>
                </a:solidFill>
                <a:ea typeface="Times New Roman" panose="02020603050405020304" pitchFamily="18" charset="0"/>
                <a:cs typeface="Times New Roman" panose="02020603050405020304" pitchFamily="18" charset="0"/>
              </a:rPr>
              <a:t>other ethnic groups, which resulted in the decision </a:t>
            </a:r>
            <a:r>
              <a:rPr lang="pl-PL" sz="1600" dirty="0">
                <a:solidFill>
                  <a:srgbClr val="202122"/>
                </a:solidFill>
                <a:ea typeface="Times New Roman" panose="02020603050405020304" pitchFamily="18" charset="0"/>
                <a:cs typeface="Times New Roman" panose="02020603050405020304" pitchFamily="18" charset="0"/>
              </a:rPr>
              <a:t>by </a:t>
            </a:r>
            <a:r>
              <a:rPr lang="en-US" sz="1600" dirty="0">
                <a:solidFill>
                  <a:srgbClr val="202122"/>
                </a:solidFill>
                <a:ea typeface="Times New Roman" panose="02020603050405020304" pitchFamily="18" charset="0"/>
                <a:cs typeface="Times New Roman" panose="02020603050405020304" pitchFamily="18" charset="0"/>
              </a:rPr>
              <a:t>the City Council to leave the monument with perpetual </a:t>
            </a:r>
            <a:r>
              <a:rPr lang="pl-PL" sz="1600" dirty="0" err="1">
                <a:solidFill>
                  <a:srgbClr val="202122"/>
                </a:solidFill>
                <a:ea typeface="Times New Roman" panose="02020603050405020304" pitchFamily="18" charset="0"/>
                <a:cs typeface="Times New Roman" panose="02020603050405020304" pitchFamily="18" charset="0"/>
              </a:rPr>
              <a:t>use</a:t>
            </a:r>
            <a:r>
              <a:rPr lang="pl-PL" sz="1600" dirty="0">
                <a:solidFill>
                  <a:srgbClr val="202122"/>
                </a:solidFill>
                <a:ea typeface="Times New Roman" panose="02020603050405020304" pitchFamily="18" charset="0"/>
                <a:cs typeface="Times New Roman" panose="02020603050405020304" pitchFamily="18" charset="0"/>
              </a:rPr>
              <a:t> </a:t>
            </a:r>
            <a:r>
              <a:rPr lang="en-US" sz="1600" dirty="0">
                <a:solidFill>
                  <a:srgbClr val="202122"/>
                </a:solidFill>
                <a:ea typeface="Times New Roman" panose="02020603050405020304" pitchFamily="18" charset="0"/>
                <a:cs typeface="Times New Roman" panose="02020603050405020304" pitchFamily="18" charset="0"/>
              </a:rPr>
              <a:t>rights.</a:t>
            </a:r>
            <a:endParaRPr lang="pl-PL" dirty="0"/>
          </a:p>
        </p:txBody>
      </p:sp>
    </p:spTree>
    <p:extLst>
      <p:ext uri="{BB962C8B-B14F-4D97-AF65-F5344CB8AC3E}">
        <p14:creationId xmlns:p14="http://schemas.microsoft.com/office/powerpoint/2010/main" val="88597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7" y="647700"/>
            <a:ext cx="3932237" cy="2044700"/>
          </a:xfrm>
        </p:spPr>
        <p:txBody>
          <a:bodyPr>
            <a:noAutofit/>
          </a:bodyPr>
          <a:lstStyle/>
          <a:p>
            <a:r>
              <a:rPr lang="pl-PL" sz="2800" dirty="0" smtClean="0">
                <a:latin typeface="+mn-lt"/>
              </a:rPr>
              <a:t>The Katyn </a:t>
            </a:r>
            <a:r>
              <a:rPr lang="pl-PL" sz="2800" dirty="0" err="1" smtClean="0">
                <a:latin typeface="+mn-lt"/>
              </a:rPr>
              <a:t>Memorial</a:t>
            </a:r>
            <a:r>
              <a:rPr lang="pl-PL" sz="2800" dirty="0" smtClean="0">
                <a:latin typeface="+mn-lt"/>
              </a:rPr>
              <a:t> in  Jersey City </a:t>
            </a:r>
            <a:r>
              <a:rPr lang="pl-PL" sz="2800" dirty="0" err="1" smtClean="0">
                <a:latin typeface="+mn-lt"/>
              </a:rPr>
              <a:t>during</a:t>
            </a:r>
            <a:r>
              <a:rPr lang="pl-PL" sz="2800" dirty="0" smtClean="0">
                <a:latin typeface="+mn-lt"/>
              </a:rPr>
              <a:t> the </a:t>
            </a:r>
            <a:r>
              <a:rPr lang="pl-PL" sz="2800" dirty="0" err="1" smtClean="0">
                <a:latin typeface="+mn-lt"/>
              </a:rPr>
              <a:t>terrorist</a:t>
            </a:r>
            <a:r>
              <a:rPr lang="pl-PL" sz="2800" dirty="0" smtClean="0">
                <a:latin typeface="+mn-lt"/>
              </a:rPr>
              <a:t> </a:t>
            </a:r>
            <a:r>
              <a:rPr lang="pl-PL" sz="2800" dirty="0" err="1" smtClean="0">
                <a:latin typeface="+mn-lt"/>
              </a:rPr>
              <a:t>attack</a:t>
            </a:r>
            <a:r>
              <a:rPr lang="pl-PL" sz="2800" dirty="0" smtClean="0">
                <a:latin typeface="+mn-lt"/>
              </a:rPr>
              <a:t> on World Trade Center in New York on </a:t>
            </a:r>
            <a:r>
              <a:rPr lang="pl-PL" sz="2800" dirty="0" err="1" smtClean="0">
                <a:latin typeface="+mn-lt"/>
              </a:rPr>
              <a:t>September</a:t>
            </a:r>
            <a:r>
              <a:rPr lang="pl-PL" sz="2800" dirty="0" smtClean="0">
                <a:latin typeface="+mn-lt"/>
              </a:rPr>
              <a:t> 11</a:t>
            </a:r>
            <a:r>
              <a:rPr lang="pl-PL" sz="2800" dirty="0">
                <a:latin typeface="+mn-lt"/>
              </a:rPr>
              <a:t>,</a:t>
            </a:r>
            <a:r>
              <a:rPr lang="pl-PL" sz="2800" dirty="0" smtClean="0">
                <a:latin typeface="+mn-lt"/>
              </a:rPr>
              <a:t> 2001 </a:t>
            </a:r>
            <a:endParaRPr lang="pl-PL" sz="2800" dirty="0">
              <a:latin typeface="+mn-lt"/>
            </a:endParaRPr>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rcRect l="5302" r="5302"/>
          <a:stretch>
            <a:fillRect/>
          </a:stretch>
        </p:blipFill>
        <p:spPr>
          <a:xfrm>
            <a:off x="5181600" y="647700"/>
            <a:ext cx="6172200" cy="4873625"/>
          </a:xfrm>
        </p:spPr>
      </p:pic>
      <p:sp>
        <p:nvSpPr>
          <p:cNvPr id="4" name="Text Placeholder 3"/>
          <p:cNvSpPr>
            <a:spLocks noGrp="1"/>
          </p:cNvSpPr>
          <p:nvPr>
            <p:ph type="body" sz="half" idx="2"/>
          </p:nvPr>
        </p:nvSpPr>
        <p:spPr>
          <a:xfrm>
            <a:off x="839786" y="3098800"/>
            <a:ext cx="3932237" cy="2470704"/>
          </a:xfrm>
        </p:spPr>
        <p:txBody>
          <a:bodyPr anchor="ctr">
            <a:normAutofit lnSpcReduction="10000"/>
          </a:bodyPr>
          <a:lstStyle/>
          <a:p>
            <a:r>
              <a:rPr lang="pl-PL" sz="2000" dirty="0" err="1" smtClean="0"/>
              <a:t>Pictured</a:t>
            </a:r>
            <a:r>
              <a:rPr lang="pl-PL" sz="2000" dirty="0" smtClean="0"/>
              <a:t> </a:t>
            </a:r>
            <a:r>
              <a:rPr lang="pl-PL" sz="2000" dirty="0" err="1" smtClean="0"/>
              <a:t>here</a:t>
            </a:r>
            <a:r>
              <a:rPr lang="pl-PL" sz="2000" dirty="0" smtClean="0"/>
              <a:t> </a:t>
            </a:r>
            <a:r>
              <a:rPr lang="pl-PL" sz="2000" dirty="0" err="1" smtClean="0"/>
              <a:t>are</a:t>
            </a:r>
            <a:r>
              <a:rPr lang="pl-PL" sz="2000" dirty="0" smtClean="0"/>
              <a:t> the </a:t>
            </a:r>
            <a:r>
              <a:rPr lang="pl-PL" sz="2000" dirty="0" err="1" smtClean="0"/>
              <a:t>burning</a:t>
            </a:r>
            <a:r>
              <a:rPr lang="pl-PL" sz="2000" dirty="0" smtClean="0"/>
              <a:t> WTC </a:t>
            </a:r>
            <a:r>
              <a:rPr lang="pl-PL" sz="2000" dirty="0" err="1" smtClean="0"/>
              <a:t>towers</a:t>
            </a:r>
            <a:r>
              <a:rPr lang="pl-PL" sz="2000" dirty="0" smtClean="0"/>
              <a:t> on the </a:t>
            </a:r>
            <a:r>
              <a:rPr lang="pl-PL" sz="2000" dirty="0" err="1" smtClean="0"/>
              <a:t>other</a:t>
            </a:r>
            <a:r>
              <a:rPr lang="pl-PL" sz="2000" dirty="0" smtClean="0"/>
              <a:t> bank of the Hudson River, as </a:t>
            </a:r>
            <a:r>
              <a:rPr lang="pl-PL" sz="2000" dirty="0" err="1" smtClean="0"/>
              <a:t>backdrop</a:t>
            </a:r>
            <a:r>
              <a:rPr lang="pl-PL" sz="2000" dirty="0" smtClean="0"/>
              <a:t> of the Katyn </a:t>
            </a:r>
            <a:r>
              <a:rPr lang="pl-PL" sz="2000" dirty="0" err="1" smtClean="0"/>
              <a:t>Memorial</a:t>
            </a:r>
            <a:r>
              <a:rPr lang="pl-PL" sz="2000" dirty="0" smtClean="0"/>
              <a:t> and a </a:t>
            </a:r>
            <a:r>
              <a:rPr lang="pl-PL" sz="2000" dirty="0" err="1" smtClean="0"/>
              <a:t>crowd</a:t>
            </a:r>
            <a:r>
              <a:rPr lang="pl-PL" sz="2000" dirty="0" smtClean="0"/>
              <a:t> of </a:t>
            </a:r>
            <a:r>
              <a:rPr lang="pl-PL" sz="2000" dirty="0" err="1" smtClean="0"/>
              <a:t>witnesses</a:t>
            </a:r>
            <a:r>
              <a:rPr lang="pl-PL" sz="2000" dirty="0" smtClean="0"/>
              <a:t> of </a:t>
            </a:r>
            <a:r>
              <a:rPr lang="pl-PL" sz="2000" dirty="0" err="1" smtClean="0"/>
              <a:t>this</a:t>
            </a:r>
            <a:r>
              <a:rPr lang="pl-PL" sz="2000" dirty="0" smtClean="0"/>
              <a:t> </a:t>
            </a:r>
            <a:r>
              <a:rPr lang="pl-PL" sz="2000" dirty="0" err="1" smtClean="0"/>
              <a:t>tragedy</a:t>
            </a:r>
            <a:r>
              <a:rPr lang="pl-PL" sz="2000" dirty="0" smtClean="0"/>
              <a:t>.</a:t>
            </a:r>
          </a:p>
          <a:p>
            <a:r>
              <a:rPr lang="pl-PL" sz="2000" dirty="0" smtClean="0"/>
              <a:t>Polish Americans </a:t>
            </a:r>
            <a:r>
              <a:rPr lang="pl-PL" sz="2000" dirty="0" err="1" smtClean="0"/>
              <a:t>later</a:t>
            </a:r>
            <a:r>
              <a:rPr lang="pl-PL" sz="2000" dirty="0" smtClean="0"/>
              <a:t> </a:t>
            </a:r>
            <a:r>
              <a:rPr lang="pl-PL" sz="2000" dirty="0" err="1" smtClean="0"/>
              <a:t>added</a:t>
            </a:r>
            <a:r>
              <a:rPr lang="pl-PL" sz="2000" dirty="0" smtClean="0"/>
              <a:t> a </a:t>
            </a:r>
            <a:r>
              <a:rPr lang="pl-PL" sz="2000" dirty="0" err="1" smtClean="0"/>
              <a:t>plaque</a:t>
            </a:r>
            <a:r>
              <a:rPr lang="pl-PL" sz="2000" dirty="0" smtClean="0"/>
              <a:t> in the </a:t>
            </a:r>
            <a:r>
              <a:rPr lang="pl-PL" sz="2000" dirty="0" err="1" smtClean="0"/>
              <a:t>base</a:t>
            </a:r>
            <a:r>
              <a:rPr lang="pl-PL" sz="2000" dirty="0" smtClean="0"/>
              <a:t> of the </a:t>
            </a:r>
            <a:r>
              <a:rPr lang="pl-PL" sz="2000" dirty="0" err="1" smtClean="0"/>
              <a:t>Memorial</a:t>
            </a:r>
            <a:r>
              <a:rPr lang="pl-PL" sz="2000" dirty="0" smtClean="0"/>
              <a:t> to </a:t>
            </a:r>
            <a:r>
              <a:rPr lang="pl-PL" sz="2000" dirty="0" err="1" smtClean="0"/>
              <a:t>commemorate</a:t>
            </a:r>
            <a:r>
              <a:rPr lang="pl-PL" sz="2000" dirty="0" smtClean="0"/>
              <a:t> the </a:t>
            </a:r>
            <a:r>
              <a:rPr lang="pl-PL" sz="2000" dirty="0" err="1" smtClean="0"/>
              <a:t>event</a:t>
            </a:r>
            <a:r>
              <a:rPr lang="pl-PL" sz="2000" dirty="0" smtClean="0"/>
              <a:t> and </a:t>
            </a:r>
            <a:r>
              <a:rPr lang="pl-PL" sz="2000" dirty="0" err="1" smtClean="0"/>
              <a:t>its</a:t>
            </a:r>
            <a:r>
              <a:rPr lang="pl-PL" sz="2000" dirty="0" smtClean="0"/>
              <a:t> </a:t>
            </a:r>
            <a:r>
              <a:rPr lang="pl-PL" sz="2000" dirty="0" err="1" smtClean="0"/>
              <a:t>victims</a:t>
            </a:r>
            <a:r>
              <a:rPr lang="pl-PL" sz="2000" dirty="0" smtClean="0"/>
              <a:t>.</a:t>
            </a:r>
            <a:endParaRPr lang="pl-PL" sz="2000" dirty="0"/>
          </a:p>
        </p:txBody>
      </p:sp>
      <p:sp>
        <p:nvSpPr>
          <p:cNvPr id="5" name="Slide Number Placeholder 4"/>
          <p:cNvSpPr>
            <a:spLocks noGrp="1"/>
          </p:cNvSpPr>
          <p:nvPr>
            <p:ph type="sldNum" sz="quarter" idx="12"/>
          </p:nvPr>
        </p:nvSpPr>
        <p:spPr/>
        <p:txBody>
          <a:bodyPr/>
          <a:lstStyle/>
          <a:p>
            <a:fld id="{A90D60C9-8294-41F1-9A40-4CE064AD9A79}" type="slidenum">
              <a:rPr lang="pl-PL" smtClean="0"/>
              <a:t>42</a:t>
            </a:fld>
            <a:endParaRPr lang="pl-PL"/>
          </a:p>
        </p:txBody>
      </p:sp>
      <p:sp>
        <p:nvSpPr>
          <p:cNvPr id="7" name="TextBox 6"/>
          <p:cNvSpPr txBox="1"/>
          <p:nvPr/>
        </p:nvSpPr>
        <p:spPr>
          <a:xfrm>
            <a:off x="7467600" y="5569504"/>
            <a:ext cx="3886200" cy="276999"/>
          </a:xfrm>
          <a:prstGeom prst="rect">
            <a:avLst/>
          </a:prstGeom>
          <a:noFill/>
        </p:spPr>
        <p:txBody>
          <a:bodyPr wrap="square" rtlCol="0">
            <a:spAutoFit/>
          </a:bodyPr>
          <a:lstStyle/>
          <a:p>
            <a:pPr algn="r"/>
            <a:r>
              <a:rPr lang="pl-PL" sz="1200" i="1" dirty="0" smtClean="0"/>
              <a:t>Fot.: Walter </a:t>
            </a:r>
            <a:r>
              <a:rPr lang="pl-PL" sz="1200" i="1" dirty="0" err="1" smtClean="0"/>
              <a:t>Kowalchouk</a:t>
            </a:r>
            <a:endParaRPr lang="pl-PL" sz="1200" i="1" dirty="0"/>
          </a:p>
        </p:txBody>
      </p:sp>
    </p:spTree>
    <p:extLst>
      <p:ext uri="{BB962C8B-B14F-4D97-AF65-F5344CB8AC3E}">
        <p14:creationId xmlns:p14="http://schemas.microsoft.com/office/powerpoint/2010/main" val="9087257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87440" y="477837"/>
            <a:ext cx="5140960" cy="1600438"/>
          </a:xfrm>
          <a:prstGeom prst="rect">
            <a:avLst/>
          </a:prstGeom>
          <a:noFill/>
        </p:spPr>
        <p:txBody>
          <a:bodyPr wrap="square" rtlCol="0">
            <a:spAutoFit/>
          </a:bodyPr>
          <a:lstStyle/>
          <a:p>
            <a:pPr algn="ctr"/>
            <a:r>
              <a:rPr lang="pl-PL" sz="3200" dirty="0"/>
              <a:t>Baltimore, Maryland, USA</a:t>
            </a:r>
          </a:p>
          <a:p>
            <a:pPr algn="ctr"/>
            <a:endParaRPr lang="pl-PL" sz="1800" dirty="0">
              <a:solidFill>
                <a:srgbClr val="202122"/>
              </a:solidFill>
              <a:effectLst/>
              <a:latin typeface="Arial" panose="020B0604020202020204" pitchFamily="34" charset="0"/>
              <a:ea typeface="Calibri" panose="020F0502020204030204" pitchFamily="34" charset="0"/>
              <a:cs typeface="Times New Roman" panose="02020603050405020304" pitchFamily="18" charset="0"/>
            </a:endParaRPr>
          </a:p>
          <a:p>
            <a:pPr algn="ctr"/>
            <a:r>
              <a:rPr lang="pl-PL" sz="2400" dirty="0">
                <a:solidFill>
                  <a:srgbClr val="202122"/>
                </a:solidFill>
                <a:ea typeface="Calibri" panose="020F0502020204030204" pitchFamily="34" charset="0"/>
                <a:cs typeface="Times New Roman" panose="02020603050405020304" pitchFamily="18" charset="0"/>
              </a:rPr>
              <a:t>U</a:t>
            </a:r>
            <a:r>
              <a:rPr lang="en-US" sz="2400" dirty="0" err="1">
                <a:solidFill>
                  <a:srgbClr val="202122"/>
                </a:solidFill>
                <a:ea typeface="Calibri" panose="020F0502020204030204" pitchFamily="34" charset="0"/>
                <a:cs typeface="Times New Roman" panose="02020603050405020304" pitchFamily="18" charset="0"/>
              </a:rPr>
              <a:t>nveiled</a:t>
            </a:r>
            <a:r>
              <a:rPr lang="en-US" sz="2400" dirty="0">
                <a:solidFill>
                  <a:srgbClr val="202122"/>
                </a:solidFill>
                <a:ea typeface="Calibri" panose="020F0502020204030204" pitchFamily="34" charset="0"/>
                <a:cs typeface="Times New Roman" panose="02020603050405020304" pitchFamily="18" charset="0"/>
              </a:rPr>
              <a:t> on November 19, 2000</a:t>
            </a:r>
            <a:endParaRPr lang="pl-PL" sz="2400" dirty="0">
              <a:solidFill>
                <a:srgbClr val="202122"/>
              </a:solidFill>
              <a:ea typeface="Calibri" panose="020F0502020204030204" pitchFamily="34" charset="0"/>
              <a:cs typeface="Times New Roman" panose="02020603050405020304" pitchFamily="18" charset="0"/>
            </a:endParaRPr>
          </a:p>
          <a:p>
            <a:pPr algn="ctr"/>
            <a:r>
              <a:rPr lang="pl-PL" sz="2400" dirty="0" err="1"/>
              <a:t>Created</a:t>
            </a:r>
            <a:r>
              <a:rPr lang="pl-PL" sz="2400" dirty="0"/>
              <a:t> by Andrzej </a:t>
            </a:r>
            <a:r>
              <a:rPr lang="pl-PL" sz="2400" dirty="0" err="1"/>
              <a:t>Pityński</a:t>
            </a:r>
            <a:endParaRPr lang="pl-PL"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426680"/>
            <a:ext cx="3949700" cy="6023293"/>
          </a:xfrm>
          <a:prstGeom prst="rect">
            <a:avLst/>
          </a:prstGeom>
        </p:spPr>
      </p:pic>
      <p:sp>
        <p:nvSpPr>
          <p:cNvPr id="3" name="TextBox 2">
            <a:extLst>
              <a:ext uri="{FF2B5EF4-FFF2-40B4-BE49-F238E27FC236}">
                <a16:creationId xmlns:a16="http://schemas.microsoft.com/office/drawing/2014/main" xmlns="" id="{87CD1A83-9767-4B50-9F60-0F6E2A801264}"/>
              </a:ext>
            </a:extLst>
          </p:cNvPr>
          <p:cNvSpPr txBox="1"/>
          <p:nvPr/>
        </p:nvSpPr>
        <p:spPr>
          <a:xfrm>
            <a:off x="6136640" y="2357120"/>
            <a:ext cx="5191760" cy="3970318"/>
          </a:xfrm>
          <a:prstGeom prst="rect">
            <a:avLst/>
          </a:prstGeom>
          <a:noFill/>
        </p:spPr>
        <p:txBody>
          <a:bodyPr wrap="square" rtlCol="0">
            <a:spAutoFit/>
          </a:bodyPr>
          <a:lstStyle/>
          <a:p>
            <a:r>
              <a:rPr lang="en-US" sz="2000" dirty="0">
                <a:solidFill>
                  <a:srgbClr val="202122"/>
                </a:solidFill>
                <a:ea typeface="Calibri" panose="020F0502020204030204" pitchFamily="34" charset="0"/>
              </a:rPr>
              <a:t>The monument, </a:t>
            </a:r>
            <a:r>
              <a:rPr lang="pl-PL" sz="2000" dirty="0" err="1">
                <a:solidFill>
                  <a:srgbClr val="202122"/>
                </a:solidFill>
                <a:ea typeface="Calibri" panose="020F0502020204030204" pitchFamily="34" charset="0"/>
              </a:rPr>
              <a:t>about</a:t>
            </a:r>
            <a:r>
              <a:rPr lang="pl-PL" sz="2000" dirty="0">
                <a:solidFill>
                  <a:srgbClr val="202122"/>
                </a:solidFill>
                <a:ea typeface="Calibri" panose="020F0502020204030204" pitchFamily="34" charset="0"/>
              </a:rPr>
              <a:t> 60 </a:t>
            </a:r>
            <a:r>
              <a:rPr lang="pl-PL" sz="2000" dirty="0" err="1">
                <a:solidFill>
                  <a:srgbClr val="202122"/>
                </a:solidFill>
                <a:ea typeface="Calibri" panose="020F0502020204030204" pitchFamily="34" charset="0"/>
              </a:rPr>
              <a:t>feet</a:t>
            </a:r>
            <a:r>
              <a:rPr lang="pl-PL" sz="2000" dirty="0">
                <a:solidFill>
                  <a:srgbClr val="202122"/>
                </a:solidFill>
                <a:ea typeface="Calibri" panose="020F0502020204030204" pitchFamily="34" charset="0"/>
              </a:rPr>
              <a:t> </a:t>
            </a:r>
            <a:r>
              <a:rPr lang="pl-PL" sz="2000" dirty="0" err="1">
                <a:solidFill>
                  <a:srgbClr val="202122"/>
                </a:solidFill>
                <a:ea typeface="Calibri" panose="020F0502020204030204" pitchFamily="34" charset="0"/>
              </a:rPr>
              <a:t>tall</a:t>
            </a:r>
            <a:r>
              <a:rPr lang="en-US" sz="2000" dirty="0">
                <a:solidFill>
                  <a:srgbClr val="202122"/>
                </a:solidFill>
                <a:ea typeface="Calibri" panose="020F0502020204030204" pitchFamily="34" charset="0"/>
              </a:rPr>
              <a:t>, has the form of a bronze sculpture </a:t>
            </a:r>
            <a:r>
              <a:rPr lang="pl-PL" sz="2000" dirty="0">
                <a:solidFill>
                  <a:srgbClr val="202122"/>
                </a:solidFill>
                <a:ea typeface="Calibri" panose="020F0502020204030204" pitchFamily="34" charset="0"/>
              </a:rPr>
              <a:t>of </a:t>
            </a:r>
            <a:r>
              <a:rPr lang="en-US" sz="2000" dirty="0">
                <a:solidFill>
                  <a:srgbClr val="202122"/>
                </a:solidFill>
                <a:ea typeface="Calibri" panose="020F0502020204030204" pitchFamily="34" charset="0"/>
              </a:rPr>
              <a:t>golden flames with statues of murdered Polish officers</a:t>
            </a:r>
            <a:r>
              <a:rPr lang="pl-PL" sz="2000" dirty="0">
                <a:solidFill>
                  <a:srgbClr val="202122"/>
                </a:solidFill>
                <a:ea typeface="Calibri" panose="020F0502020204030204" pitchFamily="34" charset="0"/>
              </a:rPr>
              <a:t> </a:t>
            </a:r>
            <a:r>
              <a:rPr lang="pl-PL" sz="2000" dirty="0" err="1">
                <a:solidFill>
                  <a:srgbClr val="202122"/>
                </a:solidFill>
                <a:ea typeface="Calibri" panose="020F0502020204030204" pitchFamily="34" charset="0"/>
              </a:rPr>
              <a:t>composed</a:t>
            </a:r>
            <a:r>
              <a:rPr lang="pl-PL" sz="2000" dirty="0">
                <a:solidFill>
                  <a:srgbClr val="202122"/>
                </a:solidFill>
                <a:ea typeface="Calibri" panose="020F0502020204030204" pitchFamily="34" charset="0"/>
              </a:rPr>
              <a:t> </a:t>
            </a:r>
            <a:r>
              <a:rPr lang="pl-PL" sz="2000" dirty="0" err="1">
                <a:solidFill>
                  <a:srgbClr val="202122"/>
                </a:solidFill>
                <a:ea typeface="Calibri" panose="020F0502020204030204" pitchFamily="34" charset="0"/>
              </a:rPr>
              <a:t>into</a:t>
            </a:r>
            <a:r>
              <a:rPr lang="en-US" sz="2000" dirty="0">
                <a:solidFill>
                  <a:srgbClr val="202122"/>
                </a:solidFill>
                <a:ea typeface="Calibri" panose="020F0502020204030204" pitchFamily="34" charset="0"/>
              </a:rPr>
              <a:t> </a:t>
            </a:r>
            <a:r>
              <a:rPr lang="pl-PL" sz="2000" dirty="0" err="1">
                <a:solidFill>
                  <a:srgbClr val="202122"/>
                </a:solidFill>
                <a:ea typeface="Calibri" panose="020F0502020204030204" pitchFamily="34" charset="0"/>
              </a:rPr>
              <a:t>it</a:t>
            </a:r>
            <a:r>
              <a:rPr lang="pl-PL" sz="2000" dirty="0">
                <a:solidFill>
                  <a:srgbClr val="202122"/>
                </a:solidFill>
                <a:ea typeface="Calibri" panose="020F0502020204030204" pitchFamily="34" charset="0"/>
              </a:rPr>
              <a:t> (</a:t>
            </a:r>
            <a:r>
              <a:rPr lang="en-US" sz="2000" dirty="0">
                <a:solidFill>
                  <a:srgbClr val="202122"/>
                </a:solidFill>
                <a:ea typeface="Calibri" panose="020F0502020204030204" pitchFamily="34" charset="0"/>
              </a:rPr>
              <a:t>one of them depicts Lt. Janina Lewandowska</a:t>
            </a:r>
            <a:r>
              <a:rPr lang="pl-PL" sz="2000" dirty="0">
                <a:solidFill>
                  <a:srgbClr val="202122"/>
                </a:solidFill>
                <a:ea typeface="Calibri" panose="020F0502020204030204" pitchFamily="34" charset="0"/>
              </a:rPr>
              <a:t>,</a:t>
            </a:r>
            <a:r>
              <a:rPr lang="en-US" sz="2000" dirty="0">
                <a:solidFill>
                  <a:srgbClr val="202122"/>
                </a:solidFill>
                <a:ea typeface="Calibri" panose="020F0502020204030204" pitchFamily="34" charset="0"/>
              </a:rPr>
              <a:t> the only woman murdered in Katyn) and </a:t>
            </a:r>
            <a:r>
              <a:rPr lang="pl-PL" sz="2000" dirty="0" err="1">
                <a:solidFill>
                  <a:srgbClr val="202122"/>
                </a:solidFill>
                <a:ea typeface="Calibri" panose="020F0502020204030204" pitchFamily="34" charset="0"/>
              </a:rPr>
              <a:t>select</a:t>
            </a:r>
            <a:r>
              <a:rPr lang="pl-PL" sz="2000" dirty="0">
                <a:solidFill>
                  <a:srgbClr val="202122"/>
                </a:solidFill>
                <a:ea typeface="Calibri" panose="020F0502020204030204" pitchFamily="34" charset="0"/>
              </a:rPr>
              <a:t> </a:t>
            </a:r>
            <a:r>
              <a:rPr lang="en-US" sz="2000" dirty="0">
                <a:solidFill>
                  <a:srgbClr val="202122"/>
                </a:solidFill>
                <a:ea typeface="Calibri" panose="020F0502020204030204" pitchFamily="34" charset="0"/>
              </a:rPr>
              <a:t>outstanding figures from Polish history:</a:t>
            </a:r>
            <a:endParaRPr lang="pl-PL" sz="1600" u="sng" dirty="0">
              <a:solidFill>
                <a:srgbClr val="202122"/>
              </a:solidFill>
              <a:effectLst/>
              <a:latin typeface="Arial" panose="020B0604020202020204" pitchFamily="34" charset="0"/>
              <a:ea typeface="Calibri" panose="020F0502020204030204" pitchFamily="34" charset="0"/>
              <a:cs typeface="Times New Roman" panose="02020603050405020304" pitchFamily="18" charset="0"/>
              <a:hlinkClick r:id="rId3" tooltip="Bolesław I Chrobry"/>
            </a:endParaRPr>
          </a:p>
          <a:p>
            <a:pPr algn="ctr"/>
            <a:r>
              <a:rPr lang="pl-PL" sz="1600" u="sng" dirty="0">
                <a:solidFill>
                  <a:srgbClr val="0645AD"/>
                </a:solidFill>
                <a:effectLst/>
                <a:ea typeface="Calibri" panose="020F0502020204030204" pitchFamily="34" charset="0"/>
                <a:cs typeface="Times New Roman" panose="02020603050405020304" pitchFamily="18" charset="0"/>
                <a:hlinkClick r:id="rId3" tooltip="Bolesław I Chrobry"/>
              </a:rPr>
              <a:t>Bolesław I Chrobry</a:t>
            </a:r>
            <a:r>
              <a:rPr lang="pl-PL" sz="1600" dirty="0">
                <a:solidFill>
                  <a:srgbClr val="202122"/>
                </a:solidFill>
                <a:effectLst/>
                <a:ea typeface="Calibri" panose="020F0502020204030204" pitchFamily="34" charset="0"/>
              </a:rPr>
              <a:t>, </a:t>
            </a:r>
          </a:p>
          <a:p>
            <a:pPr algn="ctr"/>
            <a:r>
              <a:rPr lang="pl-PL" sz="1600" u="sng" dirty="0">
                <a:solidFill>
                  <a:srgbClr val="0645AD"/>
                </a:solidFill>
                <a:ea typeface="Calibri" panose="020F0502020204030204" pitchFamily="34" charset="0"/>
                <a:cs typeface="Times New Roman" panose="02020603050405020304" pitchFamily="18" charset="0"/>
              </a:rPr>
              <a:t>Zawisza Czarny of </a:t>
            </a:r>
            <a:r>
              <a:rPr lang="pl-PL" sz="1600" u="sng" dirty="0" err="1">
                <a:solidFill>
                  <a:srgbClr val="0645AD"/>
                </a:solidFill>
                <a:ea typeface="Calibri" panose="020F0502020204030204" pitchFamily="34" charset="0"/>
                <a:cs typeface="Times New Roman" panose="02020603050405020304" pitchFamily="18" charset="0"/>
              </a:rPr>
              <a:t>Garbow</a:t>
            </a:r>
            <a:r>
              <a:rPr lang="pl-PL" sz="1600" u="sng" dirty="0">
                <a:solidFill>
                  <a:srgbClr val="0645AD"/>
                </a:solidFill>
                <a:ea typeface="Calibri" panose="020F0502020204030204" pitchFamily="34" charset="0"/>
                <a:cs typeface="Times New Roman" panose="02020603050405020304" pitchFamily="18" charset="0"/>
              </a:rPr>
              <a:t>,</a:t>
            </a:r>
            <a:r>
              <a:rPr lang="pl-PL" sz="1600" dirty="0">
                <a:solidFill>
                  <a:srgbClr val="202122"/>
                </a:solidFill>
                <a:effectLst/>
                <a:ea typeface="Calibri" panose="020F0502020204030204" pitchFamily="34" charset="0"/>
              </a:rPr>
              <a:t> </a:t>
            </a:r>
          </a:p>
          <a:p>
            <a:pPr algn="ctr"/>
            <a:r>
              <a:rPr lang="pl-PL" sz="1600" u="sng" dirty="0">
                <a:solidFill>
                  <a:srgbClr val="0645AD"/>
                </a:solidFill>
                <a:effectLst/>
                <a:ea typeface="Calibri" panose="020F0502020204030204" pitchFamily="34" charset="0"/>
                <a:cs typeface="Times New Roman" panose="02020603050405020304" pitchFamily="18" charset="0"/>
                <a:hlinkClick r:id="rId4" tooltip="Władysław III Warneńczyk"/>
              </a:rPr>
              <a:t>Wladyslaw III </a:t>
            </a:r>
            <a:r>
              <a:rPr lang="pl-PL" sz="1600" u="sng" dirty="0" err="1">
                <a:solidFill>
                  <a:srgbClr val="0645AD"/>
                </a:solidFill>
                <a:effectLst/>
                <a:ea typeface="Calibri" panose="020F0502020204030204" pitchFamily="34" charset="0"/>
                <a:cs typeface="Times New Roman" panose="02020603050405020304" pitchFamily="18" charset="0"/>
                <a:hlinkClick r:id="rId4" tooltip="Władysław III Warneńczyk"/>
              </a:rPr>
              <a:t>Warnenczyk</a:t>
            </a:r>
            <a:r>
              <a:rPr lang="pl-PL" sz="1600" dirty="0">
                <a:solidFill>
                  <a:srgbClr val="202122"/>
                </a:solidFill>
                <a:effectLst/>
                <a:ea typeface="Calibri" panose="020F0502020204030204" pitchFamily="34" charset="0"/>
              </a:rPr>
              <a:t>, </a:t>
            </a:r>
          </a:p>
          <a:p>
            <a:pPr algn="ctr"/>
            <a:r>
              <a:rPr lang="pl-PL" sz="1600" u="sng" dirty="0">
                <a:solidFill>
                  <a:srgbClr val="0645AD"/>
                </a:solidFill>
                <a:effectLst/>
                <a:ea typeface="Calibri" panose="020F0502020204030204" pitchFamily="34" charset="0"/>
                <a:cs typeface="Times New Roman" panose="02020603050405020304" pitchFamily="18" charset="0"/>
                <a:hlinkClick r:id="rId5" tooltip="Jan III Sobieski"/>
              </a:rPr>
              <a:t>Jan III Sobieski</a:t>
            </a:r>
            <a:r>
              <a:rPr lang="pl-PL" sz="1600" dirty="0">
                <a:solidFill>
                  <a:srgbClr val="202122"/>
                </a:solidFill>
                <a:effectLst/>
                <a:ea typeface="Calibri" panose="020F0502020204030204" pitchFamily="34" charset="0"/>
              </a:rPr>
              <a:t>,</a:t>
            </a:r>
          </a:p>
          <a:p>
            <a:pPr algn="ctr"/>
            <a:r>
              <a:rPr lang="pl-PL" sz="1600" u="sng" dirty="0">
                <a:solidFill>
                  <a:srgbClr val="0645AD"/>
                </a:solidFill>
                <a:effectLst/>
                <a:ea typeface="Calibri" panose="020F0502020204030204" pitchFamily="34" charset="0"/>
                <a:cs typeface="Times New Roman" panose="02020603050405020304" pitchFamily="18" charset="0"/>
                <a:hlinkClick r:id="rId6" tooltip="Tadeusz Kościuszko"/>
              </a:rPr>
              <a:t>Tadeusz </a:t>
            </a:r>
            <a:r>
              <a:rPr lang="pl-PL" sz="1600" u="sng" dirty="0" err="1">
                <a:solidFill>
                  <a:srgbClr val="0645AD"/>
                </a:solidFill>
                <a:effectLst/>
                <a:ea typeface="Calibri" panose="020F0502020204030204" pitchFamily="34" charset="0"/>
                <a:cs typeface="Times New Roman" panose="02020603050405020304" pitchFamily="18" charset="0"/>
                <a:hlinkClick r:id="rId6" tooltip="Tadeusz Kościuszko"/>
              </a:rPr>
              <a:t>Kosciuszko</a:t>
            </a:r>
            <a:r>
              <a:rPr lang="pl-PL" sz="1600" dirty="0">
                <a:solidFill>
                  <a:srgbClr val="202122"/>
                </a:solidFill>
                <a:effectLst/>
                <a:ea typeface="Calibri" panose="020F0502020204030204" pitchFamily="34" charset="0"/>
              </a:rPr>
              <a:t>, </a:t>
            </a:r>
          </a:p>
          <a:p>
            <a:pPr algn="ctr"/>
            <a:r>
              <a:rPr lang="pl-PL" sz="1600" u="sng" dirty="0">
                <a:solidFill>
                  <a:srgbClr val="0645AD"/>
                </a:solidFill>
                <a:effectLst/>
                <a:ea typeface="Calibri" panose="020F0502020204030204" pitchFamily="34" charset="0"/>
                <a:cs typeface="Times New Roman" panose="02020603050405020304" pitchFamily="18" charset="0"/>
                <a:hlinkClick r:id="rId7" tooltip="Kazimierz Pułaski"/>
              </a:rPr>
              <a:t>Kazimierz </a:t>
            </a:r>
            <a:r>
              <a:rPr lang="pl-PL" sz="1600" u="sng" dirty="0" err="1">
                <a:solidFill>
                  <a:srgbClr val="0645AD"/>
                </a:solidFill>
                <a:effectLst/>
                <a:ea typeface="Calibri" panose="020F0502020204030204" pitchFamily="34" charset="0"/>
                <a:cs typeface="Times New Roman" panose="02020603050405020304" pitchFamily="18" charset="0"/>
                <a:hlinkClick r:id="rId7" tooltip="Kazimierz Pułaski"/>
              </a:rPr>
              <a:t>Pulaski</a:t>
            </a:r>
            <a:r>
              <a:rPr lang="pl-PL" sz="1600" dirty="0">
                <a:solidFill>
                  <a:srgbClr val="202122"/>
                </a:solidFill>
                <a:effectLst/>
                <a:ea typeface="Calibri" panose="020F0502020204030204" pitchFamily="34" charset="0"/>
              </a:rPr>
              <a:t>) </a:t>
            </a:r>
          </a:p>
          <a:p>
            <a:pPr algn="ctr"/>
            <a:r>
              <a:rPr lang="pl-PL" sz="1600" dirty="0">
                <a:solidFill>
                  <a:srgbClr val="202122"/>
                </a:solidFill>
                <a:effectLst/>
                <a:ea typeface="Calibri" panose="020F0502020204030204" pitchFamily="34" charset="0"/>
              </a:rPr>
              <a:t>and the </a:t>
            </a:r>
            <a:r>
              <a:rPr lang="pl-PL" sz="1600" u="sng" dirty="0" err="1">
                <a:solidFill>
                  <a:srgbClr val="0645AD"/>
                </a:solidFill>
                <a:ea typeface="Calibri" panose="020F0502020204030204" pitchFamily="34" charset="0"/>
                <a:cs typeface="Times New Roman" panose="02020603050405020304" pitchFamily="18" charset="0"/>
              </a:rPr>
              <a:t>emblem</a:t>
            </a:r>
            <a:r>
              <a:rPr lang="pl-PL" sz="1600" u="sng" dirty="0">
                <a:solidFill>
                  <a:srgbClr val="0645AD"/>
                </a:solidFill>
                <a:ea typeface="Calibri" panose="020F0502020204030204" pitchFamily="34" charset="0"/>
                <a:cs typeface="Times New Roman" panose="02020603050405020304" pitchFamily="18" charset="0"/>
              </a:rPr>
              <a:t> of Poland</a:t>
            </a:r>
            <a:endParaRPr lang="en-US" sz="1600" dirty="0"/>
          </a:p>
        </p:txBody>
      </p:sp>
    </p:spTree>
    <p:extLst>
      <p:ext uri="{BB962C8B-B14F-4D97-AF65-F5344CB8AC3E}">
        <p14:creationId xmlns:p14="http://schemas.microsoft.com/office/powerpoint/2010/main" val="287509969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Pomnik Ofiar Katynia w Katowicach - zdjęcie - Fotoblog jagosk8.flog.p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4563" y="0"/>
            <a:ext cx="5112327" cy="681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809187" y="1785643"/>
            <a:ext cx="4722413" cy="2677656"/>
          </a:xfrm>
          <a:prstGeom prst="rect">
            <a:avLst/>
          </a:prstGeom>
          <a:noFill/>
        </p:spPr>
        <p:txBody>
          <a:bodyPr wrap="square" rtlCol="0">
            <a:spAutoFit/>
          </a:bodyPr>
          <a:lstStyle/>
          <a:p>
            <a:pPr algn="ctr"/>
            <a:r>
              <a:rPr lang="pl-PL" sz="3200" dirty="0"/>
              <a:t>Katowice, Poland </a:t>
            </a:r>
          </a:p>
          <a:p>
            <a:pPr algn="ctr"/>
            <a:endParaRPr lang="pl-PL" sz="2000" dirty="0">
              <a:solidFill>
                <a:srgbClr val="202122"/>
              </a:solidFill>
              <a:latin typeface="Arial" panose="020B0604020202020204" pitchFamily="34" charset="0"/>
              <a:ea typeface="Times New Roman" panose="02020603050405020304" pitchFamily="18" charset="0"/>
            </a:endParaRPr>
          </a:p>
          <a:p>
            <a:pPr algn="ctr"/>
            <a:r>
              <a:rPr lang="pl-PL" sz="2000" dirty="0">
                <a:solidFill>
                  <a:srgbClr val="202122"/>
                </a:solidFill>
                <a:latin typeface="Arial" panose="020B0604020202020204" pitchFamily="34" charset="0"/>
                <a:ea typeface="Times New Roman" panose="02020603050405020304" pitchFamily="18" charset="0"/>
              </a:rPr>
              <a:t>U</a:t>
            </a:r>
            <a:r>
              <a:rPr lang="en-US" sz="2000" dirty="0" err="1">
                <a:solidFill>
                  <a:srgbClr val="202122"/>
                </a:solidFill>
                <a:latin typeface="Arial" panose="020B0604020202020204" pitchFamily="34" charset="0"/>
                <a:ea typeface="Times New Roman" panose="02020603050405020304" pitchFamily="18" charset="0"/>
              </a:rPr>
              <a:t>nveiled</a:t>
            </a:r>
            <a:r>
              <a:rPr lang="en-US" sz="2000" dirty="0">
                <a:solidFill>
                  <a:srgbClr val="202122"/>
                </a:solidFill>
                <a:latin typeface="Arial" panose="020B0604020202020204" pitchFamily="34" charset="0"/>
                <a:ea typeface="Times New Roman" panose="02020603050405020304" pitchFamily="18" charset="0"/>
              </a:rPr>
              <a:t> on May 24, 2001</a:t>
            </a:r>
            <a:endParaRPr lang="pl-PL" sz="2400" dirty="0">
              <a:solidFill>
                <a:srgbClr val="202122"/>
              </a:solidFill>
              <a:latin typeface="Arial" panose="020B0604020202020204" pitchFamily="34" charset="0"/>
              <a:ea typeface="Times New Roman" panose="02020603050405020304" pitchFamily="18" charset="0"/>
            </a:endParaRPr>
          </a:p>
          <a:p>
            <a:endParaRPr lang="pl-PL" sz="2400" dirty="0">
              <a:solidFill>
                <a:srgbClr val="202122"/>
              </a:solidFill>
              <a:latin typeface="Arial" panose="020B0604020202020204" pitchFamily="34" charset="0"/>
              <a:ea typeface="Times New Roman" panose="02020603050405020304" pitchFamily="18" charset="0"/>
            </a:endParaRPr>
          </a:p>
          <a:p>
            <a:r>
              <a:rPr lang="en-US" sz="2400" dirty="0">
                <a:solidFill>
                  <a:srgbClr val="202122"/>
                </a:solidFill>
                <a:ea typeface="Times New Roman" panose="02020603050405020304" pitchFamily="18" charset="0"/>
              </a:rPr>
              <a:t>The sculpture </a:t>
            </a:r>
            <a:r>
              <a:rPr lang="pl-PL" sz="2400" dirty="0" err="1">
                <a:solidFill>
                  <a:srgbClr val="202122"/>
                </a:solidFill>
                <a:ea typeface="Times New Roman" panose="02020603050405020304" pitchFamily="18" charset="0"/>
              </a:rPr>
              <a:t>depicts</a:t>
            </a:r>
            <a:r>
              <a:rPr lang="pl-PL" sz="2400" dirty="0">
                <a:solidFill>
                  <a:srgbClr val="202122"/>
                </a:solidFill>
                <a:ea typeface="Times New Roman" panose="02020603050405020304" pitchFamily="18" charset="0"/>
              </a:rPr>
              <a:t> </a:t>
            </a:r>
            <a:r>
              <a:rPr lang="en-US" sz="2400" dirty="0">
                <a:solidFill>
                  <a:srgbClr val="202122"/>
                </a:solidFill>
                <a:ea typeface="Times New Roman" panose="02020603050405020304" pitchFamily="18" charset="0"/>
              </a:rPr>
              <a:t>the Katyn </a:t>
            </a:r>
            <a:r>
              <a:rPr lang="pl-PL" sz="2400" dirty="0" err="1">
                <a:solidFill>
                  <a:srgbClr val="202122"/>
                </a:solidFill>
                <a:ea typeface="Times New Roman" panose="02020603050405020304" pitchFamily="18" charset="0"/>
              </a:rPr>
              <a:t>victims</a:t>
            </a:r>
            <a:r>
              <a:rPr lang="en-US" sz="2400" dirty="0">
                <a:solidFill>
                  <a:srgbClr val="202122"/>
                </a:solidFill>
                <a:ea typeface="Times New Roman" panose="02020603050405020304" pitchFamily="18" charset="0"/>
              </a:rPr>
              <a:t>: </a:t>
            </a:r>
            <a:r>
              <a:rPr lang="en-US" sz="2400" dirty="0" smtClean="0">
                <a:solidFill>
                  <a:srgbClr val="202122"/>
                </a:solidFill>
                <a:ea typeface="Times New Roman" panose="02020603050405020304" pitchFamily="18" charset="0"/>
              </a:rPr>
              <a:t>a policeman and two </a:t>
            </a:r>
            <a:r>
              <a:rPr lang="pl-PL" sz="2400" dirty="0" err="1" smtClean="0">
                <a:solidFill>
                  <a:srgbClr val="202122"/>
                </a:solidFill>
                <a:ea typeface="Times New Roman" panose="02020603050405020304" pitchFamily="18" charset="0"/>
              </a:rPr>
              <a:t>army</a:t>
            </a:r>
            <a:r>
              <a:rPr lang="pl-PL" sz="2400" dirty="0" smtClean="0">
                <a:solidFill>
                  <a:srgbClr val="202122"/>
                </a:solidFill>
                <a:ea typeface="Times New Roman" panose="02020603050405020304" pitchFamily="18" charset="0"/>
              </a:rPr>
              <a:t> </a:t>
            </a:r>
            <a:r>
              <a:rPr lang="en-US" sz="2400" dirty="0" smtClean="0">
                <a:solidFill>
                  <a:srgbClr val="202122"/>
                </a:solidFill>
                <a:ea typeface="Times New Roman" panose="02020603050405020304" pitchFamily="18" charset="0"/>
              </a:rPr>
              <a:t>officers, </a:t>
            </a:r>
            <a:r>
              <a:rPr lang="en-US" sz="2400" dirty="0">
                <a:solidFill>
                  <a:srgbClr val="202122"/>
                </a:solidFill>
                <a:ea typeface="Times New Roman" panose="02020603050405020304" pitchFamily="18" charset="0"/>
              </a:rPr>
              <a:t>standing over </a:t>
            </a:r>
            <a:r>
              <a:rPr lang="pl-PL" sz="2400" dirty="0" smtClean="0">
                <a:solidFill>
                  <a:srgbClr val="202122"/>
                </a:solidFill>
                <a:ea typeface="Times New Roman" panose="02020603050405020304" pitchFamily="18" charset="0"/>
              </a:rPr>
              <a:t>a </a:t>
            </a:r>
            <a:r>
              <a:rPr lang="en-US" sz="2400" dirty="0" smtClean="0">
                <a:solidFill>
                  <a:srgbClr val="202122"/>
                </a:solidFill>
                <a:ea typeface="Times New Roman" panose="02020603050405020304" pitchFamily="18" charset="0"/>
              </a:rPr>
              <a:t>death </a:t>
            </a:r>
            <a:r>
              <a:rPr lang="en-US" sz="2400" dirty="0">
                <a:solidFill>
                  <a:srgbClr val="202122"/>
                </a:solidFill>
                <a:ea typeface="Times New Roman" panose="02020603050405020304" pitchFamily="18" charset="0"/>
              </a:rPr>
              <a:t>pit.</a:t>
            </a:r>
            <a:endParaRPr lang="pl-PL" sz="2400" dirty="0"/>
          </a:p>
        </p:txBody>
      </p:sp>
    </p:spTree>
    <p:extLst>
      <p:ext uri="{BB962C8B-B14F-4D97-AF65-F5344CB8AC3E}">
        <p14:creationId xmlns:p14="http://schemas.microsoft.com/office/powerpoint/2010/main" val="262207347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542796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096000" y="3188088"/>
            <a:ext cx="5431436" cy="3046988"/>
          </a:xfrm>
          <a:prstGeom prst="rect">
            <a:avLst/>
          </a:prstGeom>
          <a:noFill/>
        </p:spPr>
        <p:txBody>
          <a:bodyPr wrap="square" rtlCol="0">
            <a:spAutoFit/>
          </a:bodyPr>
          <a:lstStyle/>
          <a:p>
            <a:r>
              <a:rPr lang="en-US" sz="2400" dirty="0">
                <a:solidFill>
                  <a:srgbClr val="202122"/>
                </a:solidFill>
                <a:ea typeface="Calibri" panose="020F0502020204030204" pitchFamily="34" charset="0"/>
                <a:cs typeface="Times New Roman" panose="02020603050405020304" pitchFamily="18" charset="0"/>
              </a:rPr>
              <a:t>The monument was consecrated by the Primate of Poland, Cardinal </a:t>
            </a:r>
            <a:r>
              <a:rPr lang="en-US" sz="2400" dirty="0" err="1">
                <a:solidFill>
                  <a:srgbClr val="202122"/>
                </a:solidFill>
                <a:ea typeface="Calibri" panose="020F0502020204030204" pitchFamily="34" charset="0"/>
                <a:cs typeface="Times New Roman" panose="02020603050405020304" pitchFamily="18" charset="0"/>
              </a:rPr>
              <a:t>Józef</a:t>
            </a:r>
            <a:r>
              <a:rPr lang="en-US" sz="2400" dirty="0">
                <a:solidFill>
                  <a:srgbClr val="202122"/>
                </a:solidFill>
                <a:ea typeface="Calibri" panose="020F0502020204030204" pitchFamily="34" charset="0"/>
                <a:cs typeface="Times New Roman" panose="02020603050405020304" pitchFamily="18" charset="0"/>
              </a:rPr>
              <a:t> </a:t>
            </a:r>
            <a:r>
              <a:rPr lang="en-US" sz="2400" dirty="0" err="1">
                <a:solidFill>
                  <a:srgbClr val="202122"/>
                </a:solidFill>
                <a:ea typeface="Calibri" panose="020F0502020204030204" pitchFamily="34" charset="0"/>
                <a:cs typeface="Times New Roman" panose="02020603050405020304" pitchFamily="18" charset="0"/>
              </a:rPr>
              <a:t>Glemp</a:t>
            </a:r>
            <a:r>
              <a:rPr lang="en-US" sz="2400" dirty="0">
                <a:solidFill>
                  <a:srgbClr val="202122"/>
                </a:solidFill>
                <a:ea typeface="Calibri" panose="020F0502020204030204" pitchFamily="34" charset="0"/>
                <a:cs typeface="Times New Roman" panose="02020603050405020304" pitchFamily="18" charset="0"/>
              </a:rPr>
              <a:t>; the ceremony was attended by a representative of the Polish government, Witold </a:t>
            </a:r>
            <a:r>
              <a:rPr lang="en-US" sz="2400" dirty="0" err="1">
                <a:solidFill>
                  <a:srgbClr val="202122"/>
                </a:solidFill>
                <a:ea typeface="Calibri" panose="020F0502020204030204" pitchFamily="34" charset="0"/>
                <a:cs typeface="Times New Roman" panose="02020603050405020304" pitchFamily="18" charset="0"/>
              </a:rPr>
              <a:t>Waszczykowski</a:t>
            </a:r>
            <a:r>
              <a:rPr lang="en-US" sz="2400" dirty="0">
                <a:solidFill>
                  <a:srgbClr val="202122"/>
                </a:solidFill>
                <a:ea typeface="Calibri" panose="020F0502020204030204" pitchFamily="34" charset="0"/>
                <a:cs typeface="Times New Roman" panose="02020603050405020304" pitchFamily="18" charset="0"/>
              </a:rPr>
              <a:t>, who read a letter from the President of the Republic of Poland, Lech </a:t>
            </a:r>
            <a:r>
              <a:rPr lang="en-US" sz="2400" dirty="0" err="1">
                <a:solidFill>
                  <a:srgbClr val="202122"/>
                </a:solidFill>
                <a:ea typeface="Calibri" panose="020F0502020204030204" pitchFamily="34" charset="0"/>
                <a:cs typeface="Times New Roman" panose="02020603050405020304" pitchFamily="18" charset="0"/>
              </a:rPr>
              <a:t>Kaczyński</a:t>
            </a:r>
            <a:r>
              <a:rPr lang="en-US" sz="2400" dirty="0">
                <a:solidFill>
                  <a:srgbClr val="202122"/>
                </a:solidFill>
                <a:ea typeface="Calibri" panose="020F0502020204030204" pitchFamily="34" charset="0"/>
                <a:cs typeface="Times New Roman" panose="02020603050405020304" pitchFamily="18" charset="0"/>
              </a:rPr>
              <a:t>, to the participants </a:t>
            </a:r>
            <a:r>
              <a:rPr lang="pl-PL" sz="2400" dirty="0">
                <a:solidFill>
                  <a:srgbClr val="202122"/>
                </a:solidFill>
                <a:ea typeface="Calibri" panose="020F0502020204030204" pitchFamily="34" charset="0"/>
                <a:cs typeface="Times New Roman" panose="02020603050405020304" pitchFamily="18" charset="0"/>
              </a:rPr>
              <a:t>in </a:t>
            </a:r>
            <a:r>
              <a:rPr lang="en-US" sz="2400" dirty="0">
                <a:solidFill>
                  <a:srgbClr val="202122"/>
                </a:solidFill>
                <a:ea typeface="Calibri" panose="020F0502020204030204" pitchFamily="34" charset="0"/>
                <a:cs typeface="Times New Roman" panose="02020603050405020304" pitchFamily="18" charset="0"/>
              </a:rPr>
              <a:t>the ceremony.</a:t>
            </a:r>
            <a:endParaRPr lang="pl-PL" sz="2800" dirty="0"/>
          </a:p>
        </p:txBody>
      </p:sp>
      <p:sp>
        <p:nvSpPr>
          <p:cNvPr id="3" name="TextBox 2"/>
          <p:cNvSpPr txBox="1"/>
          <p:nvPr/>
        </p:nvSpPr>
        <p:spPr>
          <a:xfrm>
            <a:off x="6096000" y="942673"/>
            <a:ext cx="5431436" cy="1815882"/>
          </a:xfrm>
          <a:prstGeom prst="rect">
            <a:avLst/>
          </a:prstGeom>
          <a:noFill/>
        </p:spPr>
        <p:txBody>
          <a:bodyPr wrap="square" rtlCol="0">
            <a:spAutoFit/>
          </a:bodyPr>
          <a:lstStyle/>
          <a:p>
            <a:pPr algn="ctr"/>
            <a:r>
              <a:rPr lang="pl-PL" sz="3600" dirty="0"/>
              <a:t>Chicago, Illinois, USA </a:t>
            </a:r>
          </a:p>
          <a:p>
            <a:pPr algn="ctr"/>
            <a:r>
              <a:rPr lang="pl-PL" sz="1000" dirty="0"/>
              <a:t> </a:t>
            </a:r>
          </a:p>
          <a:p>
            <a:pPr algn="ctr"/>
            <a:r>
              <a:rPr lang="pl-PL" sz="2400" dirty="0"/>
              <a:t>U</a:t>
            </a:r>
            <a:r>
              <a:rPr lang="en-US" sz="2400" dirty="0" err="1"/>
              <a:t>nveiled</a:t>
            </a:r>
            <a:r>
              <a:rPr lang="en-US" sz="2400" dirty="0"/>
              <a:t> on May 17, 2009</a:t>
            </a:r>
            <a:endParaRPr lang="pl-PL" sz="2400" dirty="0"/>
          </a:p>
          <a:p>
            <a:pPr algn="ctr"/>
            <a:r>
              <a:rPr lang="pl-PL" sz="2400" dirty="0" err="1"/>
              <a:t>Designed</a:t>
            </a:r>
            <a:r>
              <a:rPr lang="pl-PL" sz="2400" dirty="0"/>
              <a:t> by Andrzej Seweryn </a:t>
            </a:r>
          </a:p>
          <a:p>
            <a:r>
              <a:rPr lang="pl-PL" dirty="0"/>
              <a:t> </a:t>
            </a:r>
          </a:p>
        </p:txBody>
      </p:sp>
    </p:spTree>
    <p:extLst>
      <p:ext uri="{BB962C8B-B14F-4D97-AF65-F5344CB8AC3E}">
        <p14:creationId xmlns:p14="http://schemas.microsoft.com/office/powerpoint/2010/main" val="121730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p:cNvPr>
          <p:cNvPicPr>
            <a:picLocks noChangeAspect="1"/>
          </p:cNvPicPr>
          <p:nvPr/>
        </p:nvPicPr>
        <p:blipFill>
          <a:blip r:embed="rId3"/>
          <a:stretch>
            <a:fillRect/>
          </a:stretch>
        </p:blipFill>
        <p:spPr>
          <a:xfrm>
            <a:off x="520699" y="960437"/>
            <a:ext cx="6772015" cy="4525963"/>
          </a:xfrm>
          <a:prstGeom prst="rect">
            <a:avLst/>
          </a:prstGeom>
        </p:spPr>
      </p:pic>
      <p:sp>
        <p:nvSpPr>
          <p:cNvPr id="3" name="TextBox 2"/>
          <p:cNvSpPr txBox="1"/>
          <p:nvPr/>
        </p:nvSpPr>
        <p:spPr>
          <a:xfrm>
            <a:off x="7759700" y="1270009"/>
            <a:ext cx="3746500" cy="3970318"/>
          </a:xfrm>
          <a:prstGeom prst="rect">
            <a:avLst/>
          </a:prstGeom>
          <a:noFill/>
        </p:spPr>
        <p:txBody>
          <a:bodyPr wrap="square" rtlCol="0">
            <a:spAutoFit/>
          </a:bodyPr>
          <a:lstStyle/>
          <a:p>
            <a:r>
              <a:rPr lang="en-US" sz="2800" dirty="0" err="1">
                <a:hlinkClick r:id="rId2"/>
              </a:rPr>
              <a:t>Witomiła</a:t>
            </a:r>
            <a:r>
              <a:rPr lang="en-US" sz="2800" dirty="0">
                <a:hlinkClick r:id="rId2"/>
              </a:rPr>
              <a:t> </a:t>
            </a:r>
            <a:r>
              <a:rPr lang="en-US" sz="2800" dirty="0" err="1">
                <a:hlinkClick r:id="rId2"/>
              </a:rPr>
              <a:t>Wołk-Jezierska</a:t>
            </a:r>
            <a:r>
              <a:rPr lang="en-US" sz="2800" dirty="0">
                <a:hlinkClick r:id="rId2"/>
              </a:rPr>
              <a:t>, poet, daughter of an officer of the Polish Army murdered in Katyn in 1940, tells about the fate of her father and her family deported deep into Soviet Russia</a:t>
            </a:r>
            <a:endParaRPr lang="pl-PL" sz="2800" dirty="0"/>
          </a:p>
        </p:txBody>
      </p:sp>
    </p:spTree>
    <p:extLst>
      <p:ext uri="{BB962C8B-B14F-4D97-AF65-F5344CB8AC3E}">
        <p14:creationId xmlns:p14="http://schemas.microsoft.com/office/powerpoint/2010/main" val="248774459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58100" y="1270009"/>
            <a:ext cx="4051300" cy="954107"/>
          </a:xfrm>
          <a:prstGeom prst="rect">
            <a:avLst/>
          </a:prstGeom>
          <a:noFill/>
        </p:spPr>
        <p:txBody>
          <a:bodyPr wrap="square" rtlCol="0">
            <a:spAutoFit/>
          </a:bodyPr>
          <a:lstStyle/>
          <a:p>
            <a:r>
              <a:rPr lang="en-US" sz="2800" u="sng" dirty="0">
                <a:hlinkClick r:id="rId2"/>
              </a:rPr>
              <a:t>Janina </a:t>
            </a:r>
            <a:r>
              <a:rPr lang="en-US" sz="2800" u="sng" dirty="0" err="1">
                <a:hlinkClick r:id="rId2"/>
              </a:rPr>
              <a:t>Rychalska</a:t>
            </a:r>
            <a:r>
              <a:rPr lang="en-US" sz="2800" u="sng" dirty="0">
                <a:hlinkClick r:id="rId2"/>
              </a:rPr>
              <a:t>, daughter of a Katyn officer</a:t>
            </a:r>
            <a:r>
              <a:rPr lang="pl-PL" sz="2800" dirty="0"/>
              <a:t> </a:t>
            </a:r>
          </a:p>
        </p:txBody>
      </p:sp>
      <p:pic>
        <p:nvPicPr>
          <p:cNvPr id="4" name="Picture 3">
            <a:hlinkClick r:id="rId2"/>
          </p:cNvPr>
          <p:cNvPicPr>
            <a:picLocks noChangeAspect="1"/>
          </p:cNvPicPr>
          <p:nvPr/>
        </p:nvPicPr>
        <p:blipFill>
          <a:blip r:embed="rId3"/>
          <a:stretch>
            <a:fillRect/>
          </a:stretch>
        </p:blipFill>
        <p:spPr>
          <a:xfrm>
            <a:off x="520698" y="960437"/>
            <a:ext cx="6794501" cy="4616776"/>
          </a:xfrm>
          <a:prstGeom prst="rect">
            <a:avLst/>
          </a:prstGeom>
        </p:spPr>
      </p:pic>
    </p:spTree>
    <p:extLst>
      <p:ext uri="{BB962C8B-B14F-4D97-AF65-F5344CB8AC3E}">
        <p14:creationId xmlns:p14="http://schemas.microsoft.com/office/powerpoint/2010/main" val="259188350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58875"/>
          </a:xfrm>
        </p:spPr>
        <p:txBody>
          <a:bodyPr>
            <a:normAutofit/>
          </a:bodyPr>
          <a:lstStyle/>
          <a:p>
            <a:pPr algn="ctr"/>
            <a:r>
              <a:rPr lang="pl-PL" sz="4000" dirty="0">
                <a:latin typeface="+mn-lt"/>
                <a:ea typeface="Arial" panose="020B0604020202020204" pitchFamily="34" charset="0"/>
                <a:cs typeface="Times New Roman" panose="02020603050405020304" pitchFamily="18" charset="0"/>
              </a:rPr>
              <a:t>The end</a:t>
            </a:r>
            <a:endParaRPr lang="pl-PL" sz="4000" dirty="0">
              <a:latin typeface="+mn-lt"/>
            </a:endParaRPr>
          </a:p>
        </p:txBody>
      </p:sp>
      <p:sp>
        <p:nvSpPr>
          <p:cNvPr id="3" name="Content Placeholder 2"/>
          <p:cNvSpPr>
            <a:spLocks noGrp="1"/>
          </p:cNvSpPr>
          <p:nvPr>
            <p:ph idx="1"/>
          </p:nvPr>
        </p:nvSpPr>
        <p:spPr>
          <a:xfrm>
            <a:off x="838200" y="1397001"/>
            <a:ext cx="10839450" cy="4914900"/>
          </a:xfrm>
          <a:gradFill>
            <a:gsLst>
              <a:gs pos="0">
                <a:schemeClr val="accent1">
                  <a:lumMod val="5000"/>
                  <a:lumOff val="95000"/>
                </a:schemeClr>
              </a:gs>
              <a:gs pos="100000">
                <a:srgbClr val="FF0000"/>
              </a:gs>
            </a:gsLst>
            <a:lin ang="2700000" scaled="1"/>
          </a:gradFill>
          <a:ln>
            <a:noFill/>
          </a:ln>
        </p:spPr>
        <p:style>
          <a:lnRef idx="1">
            <a:schemeClr val="accent1"/>
          </a:lnRef>
          <a:fillRef idx="2">
            <a:schemeClr val="accent1"/>
          </a:fillRef>
          <a:effectRef idx="1">
            <a:schemeClr val="accent1"/>
          </a:effectRef>
          <a:fontRef idx="minor">
            <a:schemeClr val="dk1"/>
          </a:fontRef>
        </p:style>
        <p:txBody>
          <a:bodyPr anchor="ctr">
            <a:noAutofit/>
          </a:bodyPr>
          <a:lstStyle/>
          <a:p>
            <a:pPr marL="0" indent="0" algn="ctr">
              <a:lnSpc>
                <a:spcPct val="107000"/>
              </a:lnSpc>
              <a:spcBef>
                <a:spcPts val="0"/>
              </a:spcBef>
              <a:buNone/>
            </a:pPr>
            <a:r>
              <a:rPr lang="pl-PL" sz="4400" dirty="0" err="1">
                <a:ea typeface="Arial" panose="020B0604020202020204" pitchFamily="34" charset="0"/>
                <a:cs typeface="Arial" panose="020B0604020202020204" pitchFamily="34" charset="0"/>
              </a:rPr>
              <a:t>Questions</a:t>
            </a:r>
            <a:r>
              <a:rPr lang="pl-PL" sz="4400" dirty="0">
                <a:ea typeface="Arial" panose="020B0604020202020204" pitchFamily="34" charset="0"/>
                <a:cs typeface="Arial" panose="020B0604020202020204" pitchFamily="34" charset="0"/>
              </a:rPr>
              <a:t>?</a:t>
            </a:r>
          </a:p>
          <a:p>
            <a:pPr marL="0" indent="0" algn="ctr">
              <a:lnSpc>
                <a:spcPct val="107000"/>
              </a:lnSpc>
              <a:spcBef>
                <a:spcPts val="0"/>
              </a:spcBef>
              <a:buNone/>
            </a:pPr>
            <a:r>
              <a:rPr lang="pl-PL" sz="4400" dirty="0" err="1">
                <a:ea typeface="Arial" panose="020B0604020202020204" pitchFamily="34" charset="0"/>
                <a:cs typeface="Arial" panose="020B0604020202020204" pitchFamily="34" charset="0"/>
              </a:rPr>
              <a:t>Comments</a:t>
            </a:r>
            <a:r>
              <a:rPr lang="pl-PL" sz="4400" dirty="0">
                <a:ea typeface="Arial" panose="020B0604020202020204" pitchFamily="34" charset="0"/>
                <a:cs typeface="Arial" panose="020B0604020202020204" pitchFamily="34" charset="0"/>
              </a:rPr>
              <a:t>?</a:t>
            </a:r>
          </a:p>
          <a:p>
            <a:pPr marL="0" indent="0" algn="ctr">
              <a:lnSpc>
                <a:spcPct val="107000"/>
              </a:lnSpc>
              <a:spcBef>
                <a:spcPts val="0"/>
              </a:spcBef>
              <a:buNone/>
            </a:pPr>
            <a:r>
              <a:rPr lang="pl-PL" sz="4400" dirty="0">
                <a:ea typeface="Arial" panose="020B0604020202020204" pitchFamily="34" charset="0"/>
                <a:cs typeface="Arial" panose="020B0604020202020204" pitchFamily="34" charset="0"/>
              </a:rPr>
              <a:t>Family </a:t>
            </a:r>
            <a:r>
              <a:rPr lang="pl-PL" sz="4400" dirty="0" err="1">
                <a:ea typeface="Arial" panose="020B0604020202020204" pitchFamily="34" charset="0"/>
                <a:cs typeface="Arial" panose="020B0604020202020204" pitchFamily="34" charset="0"/>
              </a:rPr>
              <a:t>stories</a:t>
            </a:r>
            <a:r>
              <a:rPr lang="pl-PL" sz="4400" dirty="0">
                <a:ea typeface="Arial" panose="020B0604020202020204" pitchFamily="34" charset="0"/>
                <a:cs typeface="Arial" panose="020B0604020202020204" pitchFamily="34" charset="0"/>
              </a:rPr>
              <a:t>?</a:t>
            </a:r>
            <a:endParaRPr lang="en-US" sz="4400" dirty="0">
              <a:ea typeface="Arial" panose="020B0604020202020204" pitchFamily="34" charset="0"/>
              <a:cs typeface="Arial" panose="020B0604020202020204" pitchFamily="34" charset="0"/>
            </a:endParaRPr>
          </a:p>
          <a:p>
            <a:pPr marL="0" indent="0">
              <a:buNone/>
            </a:pPr>
            <a:endParaRPr lang="pl-PL" sz="3200" b="1" dirty="0"/>
          </a:p>
        </p:txBody>
      </p:sp>
      <p:sp>
        <p:nvSpPr>
          <p:cNvPr id="5" name="Rectangle 2"/>
          <p:cNvSpPr>
            <a:spLocks noChangeArrowheads="1"/>
          </p:cNvSpPr>
          <p:nvPr/>
        </p:nvSpPr>
        <p:spPr bwMode="auto">
          <a:xfrm>
            <a:off x="0" y="-184666"/>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l-PL" altLang="pl-PL"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60030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pl-PL" b="1" dirty="0"/>
              <a:t>Victims of the NKVD </a:t>
            </a:r>
            <a:r>
              <a:rPr lang="en-US" b="1" dirty="0"/>
              <a:t>“</a:t>
            </a:r>
            <a:r>
              <a:rPr lang="pl-PL" b="1" dirty="0"/>
              <a:t>Polish Operation”</a:t>
            </a:r>
          </a:p>
        </p:txBody>
      </p:sp>
      <p:sp>
        <p:nvSpPr>
          <p:cNvPr id="3" name="Content Placeholder 2"/>
          <p:cNvSpPr>
            <a:spLocks noGrp="1"/>
          </p:cNvSpPr>
          <p:nvPr>
            <p:ph idx="1"/>
          </p:nvPr>
        </p:nvSpPr>
        <p:spPr>
          <a:xfrm>
            <a:off x="838200" y="1539551"/>
            <a:ext cx="10515600" cy="4953324"/>
          </a:xfrm>
          <a:gradFill>
            <a:gsLst>
              <a:gs pos="0">
                <a:schemeClr val="accent1">
                  <a:lumMod val="5000"/>
                  <a:lumOff val="95000"/>
                </a:schemeClr>
              </a:gs>
              <a:gs pos="100000">
                <a:srgbClr val="FF0000"/>
              </a:gs>
            </a:gsLst>
            <a:lin ang="2700000" scaled="1"/>
          </a:gradFill>
          <a:ln>
            <a:noFill/>
          </a:ln>
        </p:spPr>
        <p:style>
          <a:lnRef idx="1">
            <a:schemeClr val="accent1"/>
          </a:lnRef>
          <a:fillRef idx="2">
            <a:schemeClr val="accent1"/>
          </a:fillRef>
          <a:effectRef idx="1">
            <a:schemeClr val="accent1"/>
          </a:effectRef>
          <a:fontRef idx="minor">
            <a:schemeClr val="dk1"/>
          </a:fontRef>
        </p:style>
        <p:txBody>
          <a:bodyPr anchor="ctr">
            <a:noAutofit/>
          </a:bodyPr>
          <a:lstStyle/>
          <a:p>
            <a:pPr marL="0" indent="0">
              <a:buNone/>
            </a:pPr>
            <a:r>
              <a:rPr lang="en-US" sz="3600" dirty="0"/>
              <a:t>The action covered all </a:t>
            </a:r>
            <a:r>
              <a:rPr lang="pl-PL" sz="3600" dirty="0" err="1"/>
              <a:t>persons</a:t>
            </a:r>
            <a:r>
              <a:rPr lang="pl-PL" sz="3600" dirty="0"/>
              <a:t> </a:t>
            </a:r>
            <a:r>
              <a:rPr lang="en-US" sz="3600" dirty="0"/>
              <a:t>suspected of Polish ethnicity</a:t>
            </a:r>
            <a:r>
              <a:rPr lang="pl-PL" sz="3600" dirty="0"/>
              <a:t>.  </a:t>
            </a:r>
            <a:r>
              <a:rPr lang="en-US" sz="3600" b="1" dirty="0"/>
              <a:t>Poles were killed or deported </a:t>
            </a:r>
            <a:r>
              <a:rPr lang="pl-PL" sz="3600" b="1" dirty="0"/>
              <a:t>for </a:t>
            </a:r>
            <a:r>
              <a:rPr lang="pl-PL" sz="3600" b="1" dirty="0" err="1"/>
              <a:t>only</a:t>
            </a:r>
            <a:r>
              <a:rPr lang="pl-PL" sz="3600" b="1" dirty="0"/>
              <a:t> one </a:t>
            </a:r>
            <a:r>
              <a:rPr lang="pl-PL" sz="3600" b="1" dirty="0" err="1"/>
              <a:t>reason</a:t>
            </a:r>
            <a:r>
              <a:rPr lang="pl-PL" sz="3600" b="1" dirty="0"/>
              <a:t>: </a:t>
            </a:r>
            <a:r>
              <a:rPr lang="en-US" sz="3600" b="1" dirty="0"/>
              <a:t>because they were Poles</a:t>
            </a:r>
            <a:r>
              <a:rPr lang="pl-PL" sz="3600" b="1" dirty="0"/>
              <a:t>.</a:t>
            </a:r>
            <a:r>
              <a:rPr lang="en-US" sz="3600" b="1" dirty="0"/>
              <a:t>  </a:t>
            </a:r>
            <a:r>
              <a:rPr lang="pl-PL" sz="3600" dirty="0" err="1"/>
              <a:t>Poles</a:t>
            </a:r>
            <a:r>
              <a:rPr lang="pl-PL" sz="3600" dirty="0"/>
              <a:t>, </a:t>
            </a:r>
            <a:r>
              <a:rPr lang="pl-PL" sz="3600" dirty="0" err="1"/>
              <a:t>more</a:t>
            </a:r>
            <a:r>
              <a:rPr lang="pl-PL" sz="3600" dirty="0"/>
              <a:t> </a:t>
            </a:r>
            <a:r>
              <a:rPr lang="pl-PL" sz="3600" dirty="0" err="1"/>
              <a:t>than</a:t>
            </a:r>
            <a:r>
              <a:rPr lang="pl-PL" sz="3600" dirty="0"/>
              <a:t> </a:t>
            </a:r>
            <a:r>
              <a:rPr lang="pl-PL" sz="3600" dirty="0" err="1"/>
              <a:t>other</a:t>
            </a:r>
            <a:r>
              <a:rPr lang="pl-PL" sz="3600" dirty="0"/>
              <a:t> </a:t>
            </a:r>
            <a:r>
              <a:rPr lang="pl-PL" sz="3600" dirty="0" err="1"/>
              <a:t>nationalties</a:t>
            </a:r>
            <a:r>
              <a:rPr lang="pl-PL" sz="3600" dirty="0"/>
              <a:t>, </a:t>
            </a:r>
            <a:r>
              <a:rPr lang="pl-PL" sz="3600" dirty="0" err="1"/>
              <a:t>were</a:t>
            </a:r>
            <a:r>
              <a:rPr lang="pl-PL" sz="3600" dirty="0"/>
              <a:t> </a:t>
            </a:r>
            <a:r>
              <a:rPr lang="pl-PL" sz="3600" dirty="0" err="1"/>
              <a:t>considered</a:t>
            </a:r>
            <a:r>
              <a:rPr lang="pl-PL" sz="3600" dirty="0"/>
              <a:t> </a:t>
            </a:r>
            <a:r>
              <a:rPr lang="pl-PL" sz="3600" dirty="0" err="1"/>
              <a:t>potential</a:t>
            </a:r>
            <a:r>
              <a:rPr lang="pl-PL" sz="3600" dirty="0"/>
              <a:t> </a:t>
            </a:r>
            <a:r>
              <a:rPr lang="pl-PL" sz="3600" dirty="0" err="1"/>
              <a:t>enemies</a:t>
            </a:r>
            <a:r>
              <a:rPr lang="pl-PL" sz="3600" dirty="0"/>
              <a:t> of the </a:t>
            </a:r>
            <a:r>
              <a:rPr lang="pl-PL" sz="3600" dirty="0" err="1"/>
              <a:t>Soviet</a:t>
            </a:r>
            <a:r>
              <a:rPr lang="pl-PL" sz="3600" dirty="0"/>
              <a:t> system. </a:t>
            </a:r>
            <a:endParaRPr lang="pl-PL" sz="2400" dirty="0">
              <a:solidFill>
                <a:srgbClr val="0070C0"/>
              </a:solidFill>
            </a:endParaRPr>
          </a:p>
          <a:p>
            <a:pPr marL="0" indent="0">
              <a:buNone/>
            </a:pPr>
            <a:r>
              <a:rPr lang="en-US" sz="3600" dirty="0">
                <a:solidFill>
                  <a:schemeClr val="tx1">
                    <a:lumMod val="75000"/>
                    <a:lumOff val="25000"/>
                  </a:schemeClr>
                </a:solidFill>
              </a:rPr>
              <a:t>T</a:t>
            </a:r>
            <a:r>
              <a:rPr lang="pl-PL" sz="3600" dirty="0" err="1">
                <a:solidFill>
                  <a:schemeClr val="tx1">
                    <a:lumMod val="75000"/>
                    <a:lumOff val="25000"/>
                  </a:schemeClr>
                </a:solidFill>
              </a:rPr>
              <a:t>his</a:t>
            </a:r>
            <a:r>
              <a:rPr lang="pl-PL" sz="3600" dirty="0">
                <a:solidFill>
                  <a:schemeClr val="tx1">
                    <a:lumMod val="75000"/>
                    <a:lumOff val="25000"/>
                  </a:schemeClr>
                </a:solidFill>
              </a:rPr>
              <a:t> </a:t>
            </a:r>
            <a:r>
              <a:rPr lang="pl-PL" sz="3600" dirty="0" err="1">
                <a:solidFill>
                  <a:schemeClr val="tx1">
                    <a:lumMod val="75000"/>
                    <a:lumOff val="25000"/>
                  </a:schemeClr>
                </a:solidFill>
              </a:rPr>
              <a:t>began</a:t>
            </a:r>
            <a:r>
              <a:rPr lang="pl-PL" sz="3600" dirty="0">
                <a:solidFill>
                  <a:schemeClr val="tx1">
                    <a:lumMod val="75000"/>
                    <a:lumOff val="25000"/>
                  </a:schemeClr>
                </a:solidFill>
              </a:rPr>
              <a:t> </a:t>
            </a:r>
            <a:r>
              <a:rPr lang="en-US" sz="3600" dirty="0">
                <a:solidFill>
                  <a:schemeClr val="tx1">
                    <a:lumMod val="75000"/>
                    <a:lumOff val="25000"/>
                  </a:schemeClr>
                </a:solidFill>
              </a:rPr>
              <a:t>a </a:t>
            </a:r>
            <a:r>
              <a:rPr lang="pl-PL" sz="3600" b="1" dirty="0" err="1" smtClean="0">
                <a:solidFill>
                  <a:schemeClr val="tx1">
                    <a:lumMod val="75000"/>
                    <a:lumOff val="25000"/>
                  </a:schemeClr>
                </a:solidFill>
              </a:rPr>
              <a:t>pattern</a:t>
            </a:r>
            <a:r>
              <a:rPr lang="pl-PL" sz="3600" dirty="0" smtClean="0">
                <a:solidFill>
                  <a:schemeClr val="tx1">
                    <a:lumMod val="75000"/>
                    <a:lumOff val="25000"/>
                  </a:schemeClr>
                </a:solidFill>
              </a:rPr>
              <a:t> of </a:t>
            </a:r>
            <a:r>
              <a:rPr lang="pl-PL" sz="3600" dirty="0" err="1">
                <a:solidFill>
                  <a:schemeClr val="tx1">
                    <a:lumMod val="75000"/>
                    <a:lumOff val="25000"/>
                  </a:schemeClr>
                </a:solidFill>
              </a:rPr>
              <a:t>persecution</a:t>
            </a:r>
            <a:r>
              <a:rPr lang="pl-PL" sz="3600" dirty="0">
                <a:solidFill>
                  <a:schemeClr val="tx1">
                    <a:lumMod val="75000"/>
                    <a:lumOff val="25000"/>
                  </a:schemeClr>
                </a:solidFill>
              </a:rPr>
              <a:t> </a:t>
            </a:r>
            <a:r>
              <a:rPr lang="pl-PL" sz="3600" dirty="0" err="1">
                <a:solidFill>
                  <a:schemeClr val="tx1">
                    <a:lumMod val="75000"/>
                    <a:lumOff val="25000"/>
                  </a:schemeClr>
                </a:solidFill>
              </a:rPr>
              <a:t>that</a:t>
            </a:r>
            <a:r>
              <a:rPr lang="pl-PL" sz="3600" dirty="0">
                <a:solidFill>
                  <a:schemeClr val="tx1">
                    <a:lumMod val="75000"/>
                    <a:lumOff val="25000"/>
                  </a:schemeClr>
                </a:solidFill>
              </a:rPr>
              <a:t> </a:t>
            </a:r>
            <a:r>
              <a:rPr lang="pl-PL" sz="3600" dirty="0" err="1">
                <a:solidFill>
                  <a:schemeClr val="tx1">
                    <a:lumMod val="75000"/>
                    <a:lumOff val="25000"/>
                  </a:schemeClr>
                </a:solidFill>
              </a:rPr>
              <a:t>continued</a:t>
            </a:r>
            <a:r>
              <a:rPr lang="pl-PL" sz="3600" dirty="0">
                <a:solidFill>
                  <a:schemeClr val="tx1">
                    <a:lumMod val="75000"/>
                    <a:lumOff val="25000"/>
                  </a:schemeClr>
                </a:solidFill>
              </a:rPr>
              <a:t> in </a:t>
            </a:r>
            <a:r>
              <a:rPr lang="pl-PL" sz="3600" dirty="0" err="1">
                <a:solidFill>
                  <a:schemeClr val="tx1">
                    <a:lumMod val="75000"/>
                    <a:lumOff val="25000"/>
                  </a:schemeClr>
                </a:solidFill>
              </a:rPr>
              <a:t>occupied</a:t>
            </a:r>
            <a:r>
              <a:rPr lang="pl-PL" sz="3600" dirty="0">
                <a:solidFill>
                  <a:schemeClr val="tx1">
                    <a:lumMod val="75000"/>
                    <a:lumOff val="25000"/>
                  </a:schemeClr>
                </a:solidFill>
              </a:rPr>
              <a:t> Poland </a:t>
            </a:r>
            <a:r>
              <a:rPr lang="pl-PL" sz="3600" dirty="0" err="1">
                <a:solidFill>
                  <a:schemeClr val="tx1">
                    <a:lumMod val="75000"/>
                    <a:lumOff val="25000"/>
                  </a:schemeClr>
                </a:solidFill>
              </a:rPr>
              <a:t>after</a:t>
            </a:r>
            <a:r>
              <a:rPr lang="pl-PL" sz="3600" dirty="0">
                <a:solidFill>
                  <a:schemeClr val="tx1">
                    <a:lumMod val="75000"/>
                    <a:lumOff val="25000"/>
                  </a:schemeClr>
                </a:solidFill>
              </a:rPr>
              <a:t> the </a:t>
            </a:r>
            <a:r>
              <a:rPr lang="pl-PL" sz="3600" dirty="0" err="1">
                <a:solidFill>
                  <a:schemeClr val="tx1">
                    <a:lumMod val="75000"/>
                    <a:lumOff val="25000"/>
                  </a:schemeClr>
                </a:solidFill>
              </a:rPr>
              <a:t>Soviet</a:t>
            </a:r>
            <a:r>
              <a:rPr lang="pl-PL" sz="3600" dirty="0">
                <a:solidFill>
                  <a:schemeClr val="tx1">
                    <a:lumMod val="75000"/>
                    <a:lumOff val="25000"/>
                  </a:schemeClr>
                </a:solidFill>
              </a:rPr>
              <a:t> </a:t>
            </a:r>
            <a:r>
              <a:rPr lang="pl-PL" sz="3600" dirty="0" err="1">
                <a:solidFill>
                  <a:schemeClr val="tx1">
                    <a:lumMod val="75000"/>
                    <a:lumOff val="25000"/>
                  </a:schemeClr>
                </a:solidFill>
              </a:rPr>
              <a:t>invasion</a:t>
            </a:r>
            <a:r>
              <a:rPr lang="pl-PL" sz="3600" dirty="0">
                <a:solidFill>
                  <a:schemeClr val="tx1">
                    <a:lumMod val="75000"/>
                    <a:lumOff val="25000"/>
                  </a:schemeClr>
                </a:solidFill>
              </a:rPr>
              <a:t> of </a:t>
            </a:r>
            <a:r>
              <a:rPr lang="pl-PL" sz="3600" dirty="0" err="1">
                <a:solidFill>
                  <a:schemeClr val="tx1">
                    <a:lumMod val="75000"/>
                    <a:lumOff val="25000"/>
                  </a:schemeClr>
                </a:solidFill>
              </a:rPr>
              <a:t>September</a:t>
            </a:r>
            <a:r>
              <a:rPr lang="pl-PL" sz="3600" dirty="0">
                <a:solidFill>
                  <a:schemeClr val="tx1">
                    <a:lumMod val="75000"/>
                    <a:lumOff val="25000"/>
                  </a:schemeClr>
                </a:solidFill>
              </a:rPr>
              <a:t> 17, 1939</a:t>
            </a:r>
            <a:r>
              <a:rPr lang="pl-PL" sz="3600" dirty="0" smtClean="0">
                <a:solidFill>
                  <a:schemeClr val="tx1">
                    <a:lumMod val="75000"/>
                    <a:lumOff val="25000"/>
                  </a:schemeClr>
                </a:solidFill>
              </a:rPr>
              <a:t>.  It </a:t>
            </a:r>
            <a:r>
              <a:rPr lang="pl-PL" sz="3600" dirty="0" err="1" smtClean="0">
                <a:solidFill>
                  <a:schemeClr val="tx1">
                    <a:lumMod val="75000"/>
                    <a:lumOff val="25000"/>
                  </a:schemeClr>
                </a:solidFill>
              </a:rPr>
              <a:t>is</a:t>
            </a:r>
            <a:r>
              <a:rPr lang="pl-PL" sz="3600" dirty="0" smtClean="0">
                <a:solidFill>
                  <a:schemeClr val="tx1">
                    <a:lumMod val="75000"/>
                    <a:lumOff val="25000"/>
                  </a:schemeClr>
                </a:solidFill>
              </a:rPr>
              <a:t> </a:t>
            </a:r>
            <a:r>
              <a:rPr lang="pl-PL" sz="3600" dirty="0" err="1" smtClean="0">
                <a:solidFill>
                  <a:schemeClr val="tx1">
                    <a:lumMod val="75000"/>
                    <a:lumOff val="25000"/>
                  </a:schemeClr>
                </a:solidFill>
              </a:rPr>
              <a:t>estimated</a:t>
            </a:r>
            <a:r>
              <a:rPr lang="pl-PL" sz="3600" dirty="0" smtClean="0">
                <a:solidFill>
                  <a:schemeClr val="tx1">
                    <a:lumMod val="75000"/>
                    <a:lumOff val="25000"/>
                  </a:schemeClr>
                </a:solidFill>
              </a:rPr>
              <a:t> </a:t>
            </a:r>
            <a:r>
              <a:rPr lang="pl-PL" sz="3600" dirty="0" err="1" smtClean="0">
                <a:solidFill>
                  <a:schemeClr val="tx1">
                    <a:lumMod val="75000"/>
                    <a:lumOff val="25000"/>
                  </a:schemeClr>
                </a:solidFill>
              </a:rPr>
              <a:t>that</a:t>
            </a:r>
            <a:r>
              <a:rPr lang="pl-PL" sz="3600" dirty="0" smtClean="0">
                <a:solidFill>
                  <a:schemeClr val="tx1">
                    <a:lumMod val="75000"/>
                    <a:lumOff val="25000"/>
                  </a:schemeClr>
                </a:solidFill>
              </a:rPr>
              <a:t> the </a:t>
            </a:r>
            <a:r>
              <a:rPr lang="pl-PL" sz="3600" dirty="0" err="1" smtClean="0">
                <a:solidFill>
                  <a:schemeClr val="tx1">
                    <a:lumMod val="75000"/>
                    <a:lumOff val="25000"/>
                  </a:schemeClr>
                </a:solidFill>
              </a:rPr>
              <a:t>Soviets</a:t>
            </a:r>
            <a:r>
              <a:rPr lang="pl-PL" sz="3600" dirty="0" smtClean="0">
                <a:solidFill>
                  <a:schemeClr val="tx1">
                    <a:lumMod val="75000"/>
                    <a:lumOff val="25000"/>
                  </a:schemeClr>
                </a:solidFill>
              </a:rPr>
              <a:t> </a:t>
            </a:r>
            <a:r>
              <a:rPr lang="en-US" sz="3600" dirty="0"/>
              <a:t>committed such crimes against Poles in about </a:t>
            </a:r>
            <a:r>
              <a:rPr lang="en-US" sz="3600" b="1" dirty="0"/>
              <a:t>800 </a:t>
            </a:r>
            <a:r>
              <a:rPr lang="en-US" sz="3600" b="1" dirty="0" smtClean="0"/>
              <a:t>places</a:t>
            </a:r>
            <a:r>
              <a:rPr lang="pl-PL" sz="3600" dirty="0" smtClean="0"/>
              <a:t>.</a:t>
            </a:r>
            <a:r>
              <a:rPr lang="en-US" sz="3600" dirty="0" smtClean="0"/>
              <a:t> </a:t>
            </a:r>
            <a:endParaRPr lang="pl-PL" sz="3600" dirty="0">
              <a:solidFill>
                <a:schemeClr val="tx1">
                  <a:lumMod val="75000"/>
                  <a:lumOff val="25000"/>
                </a:schemeClr>
              </a:solidFill>
            </a:endParaRPr>
          </a:p>
        </p:txBody>
      </p:sp>
      <p:sp>
        <p:nvSpPr>
          <p:cNvPr id="5" name="Rectangle 2"/>
          <p:cNvSpPr>
            <a:spLocks noChangeArrowheads="1"/>
          </p:cNvSpPr>
          <p:nvPr/>
        </p:nvSpPr>
        <p:spPr bwMode="auto">
          <a:xfrm>
            <a:off x="0" y="-184666"/>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l-PL" altLang="pl-PL"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01442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616075"/>
          </a:xfrm>
        </p:spPr>
        <p:txBody>
          <a:bodyPr>
            <a:normAutofit/>
          </a:bodyPr>
          <a:lstStyle/>
          <a:p>
            <a:pPr algn="ctr"/>
            <a:r>
              <a:rPr lang="en-US" b="1" dirty="0"/>
              <a:t>A </a:t>
            </a:r>
            <a:r>
              <a:rPr lang="pl-PL" b="1" dirty="0" err="1"/>
              <a:t>treaty</a:t>
            </a:r>
            <a:r>
              <a:rPr lang="pl-PL" b="1" dirty="0"/>
              <a:t> </a:t>
            </a:r>
            <a:r>
              <a:rPr lang="en-US" b="1" dirty="0"/>
              <a:t>signed between Soviet Russia and Nazi Germany</a:t>
            </a:r>
            <a:r>
              <a:rPr lang="pl-PL" b="1" dirty="0"/>
              <a:t>, and </a:t>
            </a:r>
            <a:r>
              <a:rPr lang="pl-PL" b="1" dirty="0" err="1"/>
              <a:t>its</a:t>
            </a:r>
            <a:r>
              <a:rPr lang="pl-PL" b="1" dirty="0"/>
              <a:t> </a:t>
            </a:r>
            <a:r>
              <a:rPr lang="pl-PL" b="1" dirty="0" err="1"/>
              <a:t>secret</a:t>
            </a:r>
            <a:r>
              <a:rPr lang="pl-PL" b="1" dirty="0"/>
              <a:t> part</a:t>
            </a:r>
          </a:p>
        </p:txBody>
      </p:sp>
      <p:sp>
        <p:nvSpPr>
          <p:cNvPr id="3" name="Content Placeholder 2"/>
          <p:cNvSpPr>
            <a:spLocks noGrp="1"/>
          </p:cNvSpPr>
          <p:nvPr>
            <p:ph idx="1"/>
          </p:nvPr>
        </p:nvSpPr>
        <p:spPr>
          <a:xfrm>
            <a:off x="838200" y="2329543"/>
            <a:ext cx="10515600" cy="3847420"/>
          </a:xfrm>
          <a:gradFill>
            <a:gsLst>
              <a:gs pos="0">
                <a:schemeClr val="accent1">
                  <a:lumMod val="5000"/>
                  <a:lumOff val="95000"/>
                </a:schemeClr>
              </a:gs>
              <a:gs pos="100000">
                <a:srgbClr val="FF0000"/>
              </a:gs>
            </a:gsLst>
            <a:lin ang="2700000" scaled="1"/>
          </a:gradFill>
          <a:ln>
            <a:noFill/>
          </a:ln>
        </p:spPr>
        <p:style>
          <a:lnRef idx="1">
            <a:schemeClr val="accent1"/>
          </a:lnRef>
          <a:fillRef idx="2">
            <a:schemeClr val="accent1"/>
          </a:fillRef>
          <a:effectRef idx="1">
            <a:schemeClr val="accent1"/>
          </a:effectRef>
          <a:fontRef idx="minor">
            <a:schemeClr val="dk1"/>
          </a:fontRef>
        </p:style>
        <p:txBody>
          <a:bodyPr anchor="ctr">
            <a:normAutofit/>
          </a:bodyPr>
          <a:lstStyle/>
          <a:p>
            <a:pPr marL="0" indent="0">
              <a:buNone/>
            </a:pPr>
            <a:r>
              <a:rPr lang="en-US" sz="4000" dirty="0"/>
              <a:t>A week before the attack on Poland, in August 1939, the foreign ministers of Russia and Germany signed an agreement known as the </a:t>
            </a:r>
            <a:endParaRPr lang="pl-PL" sz="4000" dirty="0"/>
          </a:p>
          <a:p>
            <a:pPr marL="0" indent="0" algn="ctr">
              <a:buNone/>
            </a:pPr>
            <a:r>
              <a:rPr lang="en-US" sz="4000" b="1" dirty="0"/>
              <a:t>Molotov-Ribbentrop Pact.</a:t>
            </a:r>
            <a:r>
              <a:rPr lang="pl-PL" sz="4000" b="1" dirty="0"/>
              <a:t> </a:t>
            </a:r>
          </a:p>
          <a:p>
            <a:pPr marL="0" indent="0">
              <a:lnSpc>
                <a:spcPts val="4800"/>
              </a:lnSpc>
              <a:buNone/>
            </a:pPr>
            <a:r>
              <a:rPr lang="en-US" sz="4000" dirty="0"/>
              <a:t>It contained a </a:t>
            </a:r>
            <a:r>
              <a:rPr lang="en-US" sz="4000" b="1" dirty="0"/>
              <a:t>secret</a:t>
            </a:r>
            <a:r>
              <a:rPr lang="en-US" sz="4000" dirty="0"/>
              <a:t> protocol</a:t>
            </a:r>
            <a:r>
              <a:rPr lang="pl-PL" sz="4000" dirty="0"/>
              <a:t> </a:t>
            </a:r>
            <a:r>
              <a:rPr lang="en-US" sz="4000" dirty="0"/>
              <a:t>about </a:t>
            </a:r>
            <a:r>
              <a:rPr lang="pl-PL" sz="4000" dirty="0"/>
              <a:t>the </a:t>
            </a:r>
            <a:r>
              <a:rPr lang="pl-PL" sz="4000" b="1" dirty="0" err="1" smtClean="0"/>
              <a:t>planned</a:t>
            </a:r>
            <a:r>
              <a:rPr lang="pl-PL" sz="4000" b="1" dirty="0" smtClean="0"/>
              <a:t> </a:t>
            </a:r>
            <a:r>
              <a:rPr lang="en-US" sz="4000" b="1" dirty="0" smtClean="0"/>
              <a:t>attack </a:t>
            </a:r>
            <a:r>
              <a:rPr lang="en-US" sz="4000" b="1" dirty="0"/>
              <a:t>and the subsequent partition of Poland</a:t>
            </a:r>
            <a:r>
              <a:rPr lang="en-US" sz="4000" dirty="0"/>
              <a:t>.</a:t>
            </a:r>
            <a:r>
              <a:rPr lang="pl-PL" sz="4000" dirty="0"/>
              <a:t> </a:t>
            </a:r>
          </a:p>
        </p:txBody>
      </p:sp>
      <p:sp>
        <p:nvSpPr>
          <p:cNvPr id="5" name="Rectangle 2"/>
          <p:cNvSpPr>
            <a:spLocks noChangeArrowheads="1"/>
          </p:cNvSpPr>
          <p:nvPr/>
        </p:nvSpPr>
        <p:spPr bwMode="auto">
          <a:xfrm>
            <a:off x="0" y="-184666"/>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l-PL" altLang="pl-PL"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86842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6FE36C-424A-4CB4-974D-2FC60097E48C}"/>
              </a:ext>
            </a:extLst>
          </p:cNvPr>
          <p:cNvSpPr>
            <a:spLocks noGrp="1"/>
          </p:cNvSpPr>
          <p:nvPr>
            <p:ph type="title"/>
          </p:nvPr>
        </p:nvSpPr>
        <p:spPr>
          <a:xfrm>
            <a:off x="839788" y="433873"/>
            <a:ext cx="3719513" cy="2029409"/>
          </a:xfrm>
        </p:spPr>
        <p:txBody>
          <a:bodyPr>
            <a:normAutofit/>
          </a:bodyPr>
          <a:lstStyle/>
          <a:p>
            <a:r>
              <a:rPr lang="pl-PL" dirty="0">
                <a:latin typeface="+mn-lt"/>
                <a:ea typeface="Arial" panose="020B0604020202020204" pitchFamily="34" charset="0"/>
              </a:rPr>
              <a:t>A</a:t>
            </a:r>
            <a:r>
              <a:rPr lang="en-US" dirty="0" err="1">
                <a:latin typeface="+mn-lt"/>
                <a:ea typeface="Arial" panose="020B0604020202020204" pitchFamily="34" charset="0"/>
              </a:rPr>
              <a:t>nother</a:t>
            </a:r>
            <a:r>
              <a:rPr lang="en-US" dirty="0">
                <a:latin typeface="+mn-lt"/>
                <a:ea typeface="Arial" panose="020B0604020202020204" pitchFamily="34" charset="0"/>
              </a:rPr>
              <a:t> partition of Poland</a:t>
            </a:r>
            <a:r>
              <a:rPr lang="pl-PL" dirty="0">
                <a:latin typeface="+mn-lt"/>
                <a:ea typeface="Arial" panose="020B0604020202020204" pitchFamily="34" charset="0"/>
              </a:rPr>
              <a:t>, a </a:t>
            </a:r>
            <a:r>
              <a:rPr lang="pl-PL" dirty="0" err="1">
                <a:latin typeface="+mn-lt"/>
                <a:ea typeface="Arial" panose="020B0604020202020204" pitchFamily="34" charset="0"/>
              </a:rPr>
              <a:t>mere</a:t>
            </a:r>
            <a:r>
              <a:rPr lang="pl-PL" dirty="0">
                <a:latin typeface="+mn-lt"/>
                <a:ea typeface="Arial" panose="020B0604020202020204" pitchFamily="34" charset="0"/>
              </a:rPr>
              <a:t> </a:t>
            </a:r>
            <a:r>
              <a:rPr lang="en-US" dirty="0">
                <a:latin typeface="+mn-lt"/>
                <a:ea typeface="Arial" panose="020B0604020202020204" pitchFamily="34" charset="0"/>
              </a:rPr>
              <a:t>20 years after regaining freedom</a:t>
            </a:r>
            <a:endParaRPr lang="en-US" dirty="0">
              <a:latin typeface="+mn-lt"/>
            </a:endParaRPr>
          </a:p>
        </p:txBody>
      </p:sp>
      <p:sp>
        <p:nvSpPr>
          <p:cNvPr id="4" name="Text Placeholder 3">
            <a:extLst>
              <a:ext uri="{FF2B5EF4-FFF2-40B4-BE49-F238E27FC236}">
                <a16:creationId xmlns:a16="http://schemas.microsoft.com/office/drawing/2014/main" xmlns="" id="{B21AA1E2-6446-4631-A5D2-472B24AE8C7C}"/>
              </a:ext>
            </a:extLst>
          </p:cNvPr>
          <p:cNvSpPr>
            <a:spLocks noGrp="1"/>
          </p:cNvSpPr>
          <p:nvPr>
            <p:ph type="body" sz="half" idx="2"/>
          </p:nvPr>
        </p:nvSpPr>
        <p:spPr>
          <a:xfrm>
            <a:off x="839788" y="2717801"/>
            <a:ext cx="3719513" cy="3505200"/>
          </a:xfrm>
        </p:spPr>
        <p:txBody>
          <a:bodyPr>
            <a:normAutofit fontScale="85000" lnSpcReduction="10000"/>
          </a:bodyPr>
          <a:lstStyle/>
          <a:p>
            <a:pPr>
              <a:lnSpc>
                <a:spcPct val="115000"/>
              </a:lnSpc>
              <a:spcBef>
                <a:spcPts val="0"/>
              </a:spcBef>
            </a:pPr>
            <a:r>
              <a:rPr lang="en-US" sz="2400" dirty="0">
                <a:ea typeface="Times New Roman" panose="02020603050405020304" pitchFamily="18" charset="0"/>
                <a:cs typeface="Times New Roman" panose="02020603050405020304" pitchFamily="18" charset="0"/>
              </a:rPr>
              <a:t>In order to facilitate </a:t>
            </a:r>
            <a:r>
              <a:rPr lang="pl-PL" sz="2400" dirty="0" err="1" smtClean="0">
                <a:ea typeface="Times New Roman" panose="02020603050405020304" pitchFamily="18" charset="0"/>
                <a:cs typeface="Times New Roman" panose="02020603050405020304" pitchFamily="18" charset="0"/>
              </a:rPr>
              <a:t>their</a:t>
            </a:r>
            <a:r>
              <a:rPr lang="pl-PL" sz="2400" dirty="0" smtClean="0">
                <a:ea typeface="Times New Roman" panose="02020603050405020304" pitchFamily="18" charset="0"/>
                <a:cs typeface="Times New Roman" panose="02020603050405020304" pitchFamily="18" charset="0"/>
              </a:rPr>
              <a:t> </a:t>
            </a:r>
            <a:r>
              <a:rPr lang="en-US" sz="2400" dirty="0">
                <a:ea typeface="Times New Roman" panose="02020603050405020304" pitchFamily="18" charset="0"/>
                <a:cs typeface="Times New Roman" panose="02020603050405020304" pitchFamily="18" charset="0"/>
              </a:rPr>
              <a:t>planned</a:t>
            </a:r>
            <a:r>
              <a:rPr lang="pl-PL" sz="2400" dirty="0">
                <a:ea typeface="Times New Roman" panose="02020603050405020304" pitchFamily="18" charset="0"/>
                <a:cs typeface="Times New Roman" panose="02020603050405020304" pitchFamily="18" charset="0"/>
              </a:rPr>
              <a:t> </a:t>
            </a:r>
            <a:r>
              <a:rPr lang="pl-PL" sz="2400" dirty="0" err="1" smtClean="0">
                <a:ea typeface="Times New Roman" panose="02020603050405020304" pitchFamily="18" charset="0"/>
                <a:cs typeface="Times New Roman" panose="02020603050405020304" pitchFamily="18" charset="0"/>
              </a:rPr>
              <a:t>aggression</a:t>
            </a:r>
            <a:r>
              <a:rPr lang="pl-PL" sz="2400" dirty="0" smtClean="0">
                <a:ea typeface="Times New Roman" panose="02020603050405020304" pitchFamily="18" charset="0"/>
                <a:cs typeface="Times New Roman" panose="02020603050405020304" pitchFamily="18" charset="0"/>
              </a:rPr>
              <a:t> of Poland</a:t>
            </a:r>
            <a:r>
              <a:rPr lang="en-US" sz="2400" dirty="0" smtClean="0">
                <a:ea typeface="Times New Roman" panose="02020603050405020304" pitchFamily="18" charset="0"/>
                <a:cs typeface="Times New Roman" panose="02020603050405020304" pitchFamily="18" charset="0"/>
              </a:rPr>
              <a:t>, </a:t>
            </a:r>
            <a:r>
              <a:rPr lang="en-US" sz="2400" dirty="0">
                <a:ea typeface="Times New Roman" panose="02020603050405020304" pitchFamily="18" charset="0"/>
                <a:cs typeface="Times New Roman" panose="02020603050405020304" pitchFamily="18" charset="0"/>
              </a:rPr>
              <a:t>the Germans </a:t>
            </a:r>
            <a:r>
              <a:rPr lang="en-US" sz="2400" dirty="0" err="1">
                <a:ea typeface="Times New Roman" panose="02020603050405020304" pitchFamily="18" charset="0"/>
                <a:cs typeface="Times New Roman" panose="02020603050405020304" pitchFamily="18" charset="0"/>
              </a:rPr>
              <a:t>fo</a:t>
            </a:r>
            <a:r>
              <a:rPr lang="pl-PL" sz="2400" dirty="0">
                <a:ea typeface="Times New Roman" panose="02020603050405020304" pitchFamily="18" charset="0"/>
                <a:cs typeface="Times New Roman" panose="02020603050405020304" pitchFamily="18" charset="0"/>
              </a:rPr>
              <a:t>r</a:t>
            </a:r>
            <a:r>
              <a:rPr lang="en-US" sz="2400" dirty="0" err="1">
                <a:ea typeface="Times New Roman" panose="02020603050405020304" pitchFamily="18" charset="0"/>
                <a:cs typeface="Times New Roman" panose="02020603050405020304" pitchFamily="18" charset="0"/>
              </a:rPr>
              <a:t>malized</a:t>
            </a:r>
            <a:r>
              <a:rPr lang="en-US" sz="2400" dirty="0">
                <a:ea typeface="Times New Roman" panose="02020603050405020304" pitchFamily="18" charset="0"/>
                <a:cs typeface="Times New Roman" panose="02020603050405020304" pitchFamily="18" charset="0"/>
              </a:rPr>
              <a:t> friendly relations with Russia and signed an agreement on non-aggression and subsequent partition of Poland</a:t>
            </a:r>
            <a:r>
              <a:rPr lang="pl-PL" sz="2400" dirty="0">
                <a:ea typeface="Times New Roman" panose="02020603050405020304" pitchFamily="18" charset="0"/>
                <a:cs typeface="Times New Roman" panose="02020603050405020304" pitchFamily="18" charset="0"/>
              </a:rPr>
              <a:t>.  Jozef Stalin, the </a:t>
            </a:r>
            <a:r>
              <a:rPr lang="pl-PL" sz="2400" dirty="0" err="1">
                <a:ea typeface="Times New Roman" panose="02020603050405020304" pitchFamily="18" charset="0"/>
                <a:cs typeface="Times New Roman" panose="02020603050405020304" pitchFamily="18" charset="0"/>
              </a:rPr>
              <a:t>dictator</a:t>
            </a:r>
            <a:r>
              <a:rPr lang="pl-PL" sz="2400" dirty="0">
                <a:ea typeface="Times New Roman" panose="02020603050405020304" pitchFamily="18" charset="0"/>
                <a:cs typeface="Times New Roman" panose="02020603050405020304" pitchFamily="18" charset="0"/>
              </a:rPr>
              <a:t> of </a:t>
            </a:r>
            <a:r>
              <a:rPr lang="en-US" sz="2400" dirty="0">
                <a:ea typeface="Times New Roman" panose="02020603050405020304" pitchFamily="18" charset="0"/>
                <a:cs typeface="Times New Roman" panose="02020603050405020304" pitchFamily="18" charset="0"/>
              </a:rPr>
              <a:t>communist </a:t>
            </a:r>
            <a:r>
              <a:rPr lang="pl-PL" sz="2400" dirty="0" err="1">
                <a:ea typeface="Times New Roman" panose="02020603050405020304" pitchFamily="18" charset="0"/>
                <a:cs typeface="Times New Roman" panose="02020603050405020304" pitchFamily="18" charset="0"/>
              </a:rPr>
              <a:t>Soviet</a:t>
            </a:r>
            <a:r>
              <a:rPr lang="pl-PL" sz="2400" dirty="0">
                <a:ea typeface="Times New Roman" panose="02020603050405020304" pitchFamily="18" charset="0"/>
                <a:cs typeface="Times New Roman" panose="02020603050405020304" pitchFamily="18" charset="0"/>
              </a:rPr>
              <a:t> Union, </a:t>
            </a:r>
            <a:r>
              <a:rPr lang="pl-PL" sz="2400" dirty="0" err="1">
                <a:ea typeface="Times New Roman" panose="02020603050405020304" pitchFamily="18" charset="0"/>
                <a:cs typeface="Times New Roman" panose="02020603050405020304" pitchFamily="18" charset="0"/>
              </a:rPr>
              <a:t>can</a:t>
            </a:r>
            <a:r>
              <a:rPr lang="pl-PL" sz="2400" dirty="0">
                <a:ea typeface="Times New Roman" panose="02020603050405020304" pitchFamily="18" charset="0"/>
                <a:cs typeface="Times New Roman" panose="02020603050405020304" pitchFamily="18" charset="0"/>
              </a:rPr>
              <a:t> be </a:t>
            </a:r>
            <a:r>
              <a:rPr lang="pl-PL" sz="2400" dirty="0" err="1">
                <a:ea typeface="Times New Roman" panose="02020603050405020304" pitchFamily="18" charset="0"/>
                <a:cs typeface="Times New Roman" panose="02020603050405020304" pitchFamily="18" charset="0"/>
              </a:rPr>
              <a:t>seen</a:t>
            </a:r>
            <a:r>
              <a:rPr lang="pl-PL" sz="2400" dirty="0">
                <a:ea typeface="Times New Roman" panose="02020603050405020304" pitchFamily="18" charset="0"/>
                <a:cs typeface="Times New Roman" panose="02020603050405020304" pitchFamily="18" charset="0"/>
              </a:rPr>
              <a:t> in </a:t>
            </a:r>
            <a:r>
              <a:rPr lang="pl-PL" sz="2400" dirty="0" err="1">
                <a:ea typeface="Times New Roman" panose="02020603050405020304" pitchFamily="18" charset="0"/>
                <a:cs typeface="Times New Roman" panose="02020603050405020304" pitchFamily="18" charset="0"/>
              </a:rPr>
              <a:t>this</a:t>
            </a:r>
            <a:r>
              <a:rPr lang="pl-PL" sz="2400" dirty="0">
                <a:ea typeface="Times New Roman" panose="02020603050405020304" pitchFamily="18" charset="0"/>
                <a:cs typeface="Times New Roman" panose="02020603050405020304" pitchFamily="18" charset="0"/>
              </a:rPr>
              <a:t> </a:t>
            </a:r>
            <a:r>
              <a:rPr lang="pl-PL" sz="2400" dirty="0" err="1">
                <a:ea typeface="Times New Roman" panose="02020603050405020304" pitchFamily="18" charset="0"/>
                <a:cs typeface="Times New Roman" panose="02020603050405020304" pitchFamily="18" charset="0"/>
              </a:rPr>
              <a:t>picture</a:t>
            </a:r>
            <a:r>
              <a:rPr lang="pl-PL" sz="2400" dirty="0">
                <a:ea typeface="Times New Roman" panose="02020603050405020304" pitchFamily="18" charset="0"/>
                <a:cs typeface="Times New Roman" panose="02020603050405020304" pitchFamily="18" charset="0"/>
              </a:rPr>
              <a:t>.</a:t>
            </a:r>
            <a:endParaRPr lang="en-US" sz="2400" dirty="0"/>
          </a:p>
        </p:txBody>
      </p:sp>
      <p:pic>
        <p:nvPicPr>
          <p:cNvPr id="9" name="Picture 3" descr="http://svobodnenoviny.eu/wp-content/uploads/RIBBENTROP-MOLOTOV.jpg">
            <a:extLst>
              <a:ext uri="{FF2B5EF4-FFF2-40B4-BE49-F238E27FC236}">
                <a16:creationId xmlns:a16="http://schemas.microsoft.com/office/drawing/2014/main" xmlns="" id="{D9E88167-2146-4F51-B2A1-A29BF7618BAB}"/>
              </a:ext>
            </a:extLst>
          </p:cNvPr>
          <p:cNvPicPr>
            <a:picLocks noGrp="1" noChangeAspect="1" noChangeArrowheads="1"/>
          </p:cNvPicPr>
          <p:nvPr>
            <p:ph type="pic" idx="1"/>
          </p:nvPr>
        </p:nvPicPr>
        <p:blipFill>
          <a:blip r:embed="rId2" r:link="rId3">
            <a:extLst>
              <a:ext uri="{28A0092B-C50C-407E-A947-70E740481C1C}">
                <a14:useLocalDpi xmlns:a14="http://schemas.microsoft.com/office/drawing/2010/main" val="0"/>
              </a:ext>
            </a:extLst>
          </a:blip>
          <a:srcRect l="6070" r="6070"/>
          <a:stretch>
            <a:fillRect/>
          </a:stretch>
        </p:blipFill>
        <p:spPr bwMode="auto">
          <a:xfrm>
            <a:off x="4946202" y="824949"/>
            <a:ext cx="6595798" cy="5208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83101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616075"/>
          </a:xfrm>
        </p:spPr>
        <p:txBody>
          <a:bodyPr>
            <a:normAutofit/>
          </a:bodyPr>
          <a:lstStyle/>
          <a:p>
            <a:pPr algn="ctr"/>
            <a:r>
              <a:rPr lang="en-US" sz="4800" b="1" dirty="0"/>
              <a:t>German and Soviet Invasion of Poland</a:t>
            </a:r>
            <a:r>
              <a:rPr lang="pl-PL" sz="4800" b="1" dirty="0"/>
              <a:t> – </a:t>
            </a:r>
            <a:r>
              <a:rPr lang="en-US" sz="4800" b="1" dirty="0"/>
              <a:t> Outbreak of World War II</a:t>
            </a:r>
            <a:endParaRPr lang="pl-PL" sz="4800" dirty="0"/>
          </a:p>
        </p:txBody>
      </p:sp>
      <p:sp>
        <p:nvSpPr>
          <p:cNvPr id="3" name="Content Placeholder 2"/>
          <p:cNvSpPr>
            <a:spLocks noGrp="1"/>
          </p:cNvSpPr>
          <p:nvPr>
            <p:ph idx="1"/>
          </p:nvPr>
        </p:nvSpPr>
        <p:spPr>
          <a:xfrm>
            <a:off x="838200" y="1981200"/>
            <a:ext cx="10515600" cy="4356099"/>
          </a:xfrm>
          <a:gradFill>
            <a:gsLst>
              <a:gs pos="0">
                <a:schemeClr val="accent1">
                  <a:lumMod val="5000"/>
                  <a:lumOff val="95000"/>
                </a:schemeClr>
              </a:gs>
              <a:gs pos="100000">
                <a:srgbClr val="FF0000"/>
              </a:gs>
            </a:gsLst>
            <a:lin ang="2700000" scaled="1"/>
          </a:gradFill>
          <a:ln>
            <a:noFill/>
          </a:ln>
        </p:spPr>
        <p:style>
          <a:lnRef idx="1">
            <a:schemeClr val="accent1"/>
          </a:lnRef>
          <a:fillRef idx="2">
            <a:schemeClr val="accent1"/>
          </a:fillRef>
          <a:effectRef idx="1">
            <a:schemeClr val="accent1"/>
          </a:effectRef>
          <a:fontRef idx="minor">
            <a:schemeClr val="dk1"/>
          </a:fontRef>
        </p:style>
        <p:txBody>
          <a:bodyPr anchor="ctr">
            <a:noAutofit/>
          </a:bodyPr>
          <a:lstStyle/>
          <a:p>
            <a:pPr marL="0" indent="0">
              <a:buNone/>
            </a:pPr>
            <a:r>
              <a:rPr lang="en-US" sz="3200" dirty="0"/>
              <a:t>On September 1, 1939, the German armies entered Poland from the west, south and north. </a:t>
            </a:r>
            <a:r>
              <a:rPr lang="pl-PL" sz="3200" dirty="0"/>
              <a:t> </a:t>
            </a:r>
            <a:r>
              <a:rPr lang="en-US" sz="3200" dirty="0"/>
              <a:t>On September 17, Russia invaded Poland from the east.</a:t>
            </a:r>
            <a:endParaRPr lang="pl-PL" sz="3200" dirty="0"/>
          </a:p>
          <a:p>
            <a:pPr marL="0" indent="0">
              <a:buNone/>
            </a:pPr>
            <a:r>
              <a:rPr lang="en-US" sz="3200" b="1" dirty="0"/>
              <a:t>Poland </a:t>
            </a:r>
            <a:r>
              <a:rPr lang="pl-PL" sz="3200" b="1" dirty="0"/>
              <a:t>w</a:t>
            </a:r>
            <a:r>
              <a:rPr lang="en-US" sz="3200" b="1" dirty="0"/>
              <a:t>as the only country in the Second World War</a:t>
            </a:r>
            <a:r>
              <a:rPr lang="pl-PL" sz="3200" b="1" dirty="0"/>
              <a:t> </a:t>
            </a:r>
            <a:r>
              <a:rPr lang="en-US" sz="3200" b="1" dirty="0"/>
              <a:t>attacked from all </a:t>
            </a:r>
            <a:r>
              <a:rPr lang="pl-PL" sz="3200" b="1" dirty="0" err="1"/>
              <a:t>directions</a:t>
            </a:r>
            <a:r>
              <a:rPr lang="pl-PL" sz="3200" b="1" dirty="0"/>
              <a:t> </a:t>
            </a:r>
            <a:r>
              <a:rPr lang="en-US" sz="3200" b="1" dirty="0"/>
              <a:t>by </a:t>
            </a:r>
            <a:r>
              <a:rPr lang="pl-PL" sz="3200" b="1" dirty="0"/>
              <a:t>the </a:t>
            </a:r>
            <a:r>
              <a:rPr lang="en-US" sz="3200" b="1" dirty="0"/>
              <a:t>two </a:t>
            </a:r>
            <a:r>
              <a:rPr lang="pl-PL" sz="3200" b="1" dirty="0"/>
              <a:t>most </a:t>
            </a:r>
            <a:r>
              <a:rPr lang="en-US" sz="3200" b="1" dirty="0"/>
              <a:t>power</a:t>
            </a:r>
            <a:r>
              <a:rPr lang="pl-PL" sz="3200" b="1" dirty="0"/>
              <a:t>ful </a:t>
            </a:r>
            <a:r>
              <a:rPr lang="pl-PL" sz="3200" b="1" dirty="0" err="1"/>
              <a:t>armies</a:t>
            </a:r>
            <a:r>
              <a:rPr lang="pl-PL" sz="3200" b="1" dirty="0"/>
              <a:t> in Europe</a:t>
            </a:r>
            <a:r>
              <a:rPr lang="en-US" sz="3200" b="1" dirty="0"/>
              <a:t>.</a:t>
            </a:r>
            <a:endParaRPr lang="pl-PL" sz="3200" b="1" dirty="0"/>
          </a:p>
          <a:p>
            <a:pPr marL="0" indent="0">
              <a:buNone/>
            </a:pPr>
            <a:r>
              <a:rPr lang="en-US" sz="3200" dirty="0"/>
              <a:t>In addition, Poland</a:t>
            </a:r>
            <a:r>
              <a:rPr lang="pl-PL" sz="3200" dirty="0"/>
              <a:t> was </a:t>
            </a:r>
            <a:r>
              <a:rPr lang="pl-PL" sz="3200" dirty="0" err="1"/>
              <a:t>attacked</a:t>
            </a:r>
            <a:r>
              <a:rPr lang="pl-PL" sz="3200" dirty="0"/>
              <a:t> from the </a:t>
            </a:r>
            <a:r>
              <a:rPr lang="pl-PL" sz="3200" dirty="0" err="1"/>
              <a:t>inside</a:t>
            </a:r>
            <a:r>
              <a:rPr lang="pl-PL" sz="3200" dirty="0"/>
              <a:t> by </a:t>
            </a:r>
            <a:r>
              <a:rPr lang="en-US" sz="3200" dirty="0"/>
              <a:t>German saboteurs, the so-called </a:t>
            </a:r>
            <a:r>
              <a:rPr lang="pl-PL" sz="3200" dirty="0" smtClean="0"/>
              <a:t>„</a:t>
            </a:r>
            <a:r>
              <a:rPr lang="pl-PL" sz="3200" dirty="0" err="1" smtClean="0"/>
              <a:t>fifth</a:t>
            </a:r>
            <a:r>
              <a:rPr lang="en-US" sz="3200" dirty="0" smtClean="0"/>
              <a:t> column</a:t>
            </a:r>
            <a:r>
              <a:rPr lang="pl-PL" sz="3200" dirty="0" smtClean="0"/>
              <a:t>”</a:t>
            </a:r>
            <a:r>
              <a:rPr lang="en-US" sz="3200" dirty="0" smtClean="0"/>
              <a:t>, </a:t>
            </a:r>
            <a:r>
              <a:rPr lang="en-US" sz="3200" dirty="0"/>
              <a:t>whose task was to cause chaos and thus obstruct defense.</a:t>
            </a:r>
            <a:endParaRPr lang="pl-PL" sz="3200" dirty="0"/>
          </a:p>
        </p:txBody>
      </p:sp>
      <p:sp>
        <p:nvSpPr>
          <p:cNvPr id="5" name="Rectangle 2"/>
          <p:cNvSpPr>
            <a:spLocks noChangeArrowheads="1"/>
          </p:cNvSpPr>
          <p:nvPr/>
        </p:nvSpPr>
        <p:spPr bwMode="auto">
          <a:xfrm>
            <a:off x="0" y="-184666"/>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l-PL" altLang="pl-PL"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21757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DB2DD1DF-5FB7-4012-A000-0334E17B788B}"/>
              </a:ext>
            </a:extLst>
          </p:cNvPr>
          <p:cNvSpPr>
            <a:spLocks noGrp="1"/>
          </p:cNvSpPr>
          <p:nvPr>
            <p:ph type="body" sz="half" idx="2"/>
          </p:nvPr>
        </p:nvSpPr>
        <p:spPr>
          <a:xfrm>
            <a:off x="493486" y="1220757"/>
            <a:ext cx="5246914" cy="2733870"/>
          </a:xfrm>
        </p:spPr>
        <p:txBody>
          <a:bodyPr anchor="ctr">
            <a:noAutofit/>
          </a:bodyPr>
          <a:lstStyle/>
          <a:p>
            <a:pPr algn="r"/>
            <a:r>
              <a:rPr lang="en-US" sz="3600" i="1" dirty="0"/>
              <a:t>E</a:t>
            </a:r>
            <a:r>
              <a:rPr lang="pl-PL" sz="3600" i="1" dirty="0"/>
              <a:t>xcerpt from </a:t>
            </a:r>
            <a:r>
              <a:rPr lang="en-US" sz="3600" i="1" dirty="0"/>
              <a:t>Adolf Hitler's </a:t>
            </a:r>
            <a:r>
              <a:rPr lang="pl-PL" sz="3600" i="1" dirty="0" err="1"/>
              <a:t>shocking</a:t>
            </a:r>
            <a:r>
              <a:rPr lang="pl-PL" sz="3600" i="1" dirty="0"/>
              <a:t> </a:t>
            </a:r>
            <a:r>
              <a:rPr lang="en-US" sz="3600" i="1" dirty="0"/>
              <a:t>speech to </a:t>
            </a:r>
            <a:r>
              <a:rPr lang="pl-PL" sz="3600" i="1" dirty="0"/>
              <a:t>German military </a:t>
            </a:r>
            <a:r>
              <a:rPr lang="en-US" sz="3600" i="1" dirty="0"/>
              <a:t>commanders</a:t>
            </a:r>
            <a:r>
              <a:rPr lang="en-US" sz="4000" i="1" dirty="0"/>
              <a: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0901" y="573558"/>
            <a:ext cx="5547990" cy="6009467"/>
          </a:xfrm>
          <a:prstGeom prst="rect">
            <a:avLst/>
          </a:prstGeom>
        </p:spPr>
      </p:pic>
      <p:sp>
        <p:nvSpPr>
          <p:cNvPr id="2" name="TextBox 1"/>
          <p:cNvSpPr txBox="1"/>
          <p:nvPr/>
        </p:nvSpPr>
        <p:spPr>
          <a:xfrm>
            <a:off x="673100" y="5765800"/>
            <a:ext cx="5067300" cy="646331"/>
          </a:xfrm>
          <a:prstGeom prst="rect">
            <a:avLst/>
          </a:prstGeom>
          <a:noFill/>
        </p:spPr>
        <p:txBody>
          <a:bodyPr wrap="square" rtlCol="0">
            <a:spAutoFit/>
          </a:bodyPr>
          <a:lstStyle/>
          <a:p>
            <a:pPr algn="r"/>
            <a:r>
              <a:rPr lang="en-US" dirty="0"/>
              <a:t>Report </a:t>
            </a:r>
            <a:r>
              <a:rPr lang="pl-PL" dirty="0" smtClean="0"/>
              <a:t>of </a:t>
            </a:r>
            <a:r>
              <a:rPr lang="en-US" dirty="0" smtClean="0"/>
              <a:t>Hitler's </a:t>
            </a:r>
            <a:r>
              <a:rPr lang="pl-PL" dirty="0" smtClean="0"/>
              <a:t>s</a:t>
            </a:r>
            <a:r>
              <a:rPr lang="en-US" dirty="0" err="1" smtClean="0"/>
              <a:t>peech</a:t>
            </a:r>
            <a:r>
              <a:rPr lang="en-US" dirty="0" smtClean="0"/>
              <a:t>, </a:t>
            </a:r>
            <a:r>
              <a:rPr lang="en-US" dirty="0"/>
              <a:t>which </a:t>
            </a:r>
            <a:r>
              <a:rPr lang="pl-PL" dirty="0" err="1" smtClean="0"/>
              <a:t>can</a:t>
            </a:r>
            <a:r>
              <a:rPr lang="pl-PL" dirty="0" smtClean="0"/>
              <a:t> be </a:t>
            </a:r>
            <a:r>
              <a:rPr lang="pl-PL" dirty="0" err="1" smtClean="0"/>
              <a:t>viewed</a:t>
            </a:r>
            <a:r>
              <a:rPr lang="pl-PL" dirty="0" smtClean="0"/>
              <a:t> </a:t>
            </a:r>
            <a:r>
              <a:rPr lang="en-US" dirty="0" smtClean="0"/>
              <a:t>in </a:t>
            </a:r>
            <a:r>
              <a:rPr lang="en-US" dirty="0"/>
              <a:t>the Holocaust Memorial Museum in </a:t>
            </a:r>
            <a:r>
              <a:rPr lang="en-US" dirty="0" smtClean="0"/>
              <a:t>Washington</a:t>
            </a:r>
            <a:r>
              <a:rPr lang="pl-PL" dirty="0" smtClean="0"/>
              <a:t>, DC</a:t>
            </a:r>
            <a:endParaRPr lang="pl-PL" dirty="0"/>
          </a:p>
        </p:txBody>
      </p:sp>
    </p:spTree>
    <p:extLst>
      <p:ext uri="{BB962C8B-B14F-4D97-AF65-F5344CB8AC3E}">
        <p14:creationId xmlns:p14="http://schemas.microsoft.com/office/powerpoint/2010/main" val="33359238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2561</TotalTime>
  <Words>3240</Words>
  <Application>Microsoft Office PowerPoint</Application>
  <PresentationFormat>Widescreen</PresentationFormat>
  <Paragraphs>185</Paragraphs>
  <Slides>48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TitlesOfParts>
    <vt:vector size="53" baseType="lpstr">
      <vt:lpstr>Arial</vt:lpstr>
      <vt:lpstr>Calibri</vt:lpstr>
      <vt:lpstr>Calibri Light</vt:lpstr>
      <vt:lpstr>Times New Roman</vt:lpstr>
      <vt:lpstr>Office Theme</vt:lpstr>
      <vt:lpstr>  Katyń   80th anniversary  The crimes of Soviet Russia committed against Poles in 1937-1941   </vt:lpstr>
      <vt:lpstr>Knowledge of the history of Poland, including its tragic side, of which Katyń is a significant symbol, is an extremely important element of Polish and Polonia’s national consciousness.    For a numer of reasons, the history of Poland, especially the period of World War II, is often incomplete and deliberately distorted in US media, entertainment, politics and schools.    Our duty is to learn the truth about these horrific events.</vt:lpstr>
      <vt:lpstr>This presentation will acquaint you with:</vt:lpstr>
      <vt:lpstr>The Polish Operation by NKVD in 1937</vt:lpstr>
      <vt:lpstr>Victims of the NKVD “Polish Operation”</vt:lpstr>
      <vt:lpstr>A treaty signed between Soviet Russia and Nazi Germany, and its secret part</vt:lpstr>
      <vt:lpstr>Another partition of Poland, a mere 20 years after regaining freedom</vt:lpstr>
      <vt:lpstr>German and Soviet Invasion of Poland –  Outbreak of World War II</vt:lpstr>
      <vt:lpstr>PowerPoint Presentation</vt:lpstr>
      <vt:lpstr>German and Soviet Invasion of Poland – Outbreak of World War II (continued)</vt:lpstr>
      <vt:lpstr>PowerPoint Presentation</vt:lpstr>
      <vt:lpstr>Extermination of the Polish people: the primary purpose of the „Treaty of Friendship” between the aggressors</vt:lpstr>
      <vt:lpstr>„Treaty of Friendship” between the aggressors (continued)</vt:lpstr>
      <vt:lpstr>Katyń</vt:lpstr>
      <vt:lpstr>Murdering prisoners-of-war and prominent civilians at Katyn… and other places</vt:lpstr>
      <vt:lpstr>Murdering prisoners-of-war and prominent civilians at Katyn and other places (continued)</vt:lpstr>
      <vt:lpstr>PowerPoint Presentation</vt:lpstr>
      <vt:lpstr>PowerPoint Presentation</vt:lpstr>
      <vt:lpstr>PowerPoint Presentation</vt:lpstr>
      <vt:lpstr>Why did Stalin murder prisoners-of-war?</vt:lpstr>
      <vt:lpstr>Discovery of the Katyn graves</vt:lpstr>
      <vt:lpstr>PowerPoint Presentation</vt:lpstr>
      <vt:lpstr>The history of Poland is marked by graves… There has never been such a grave yet.  (words uttered on May 14, 1943 by Wacław Lachert, president of the Board of the Polish Red Cross during the exhumation, to which the Germans invited representatives of that organization)</vt:lpstr>
      <vt:lpstr>The Ballad of Katyń – Jacek Kaczmarski Two renditions of the song by the author</vt:lpstr>
      <vt:lpstr>Deportations to Siberia</vt:lpstr>
      <vt:lpstr>„Sybiraks” – Poles exiled to Siberia 10.02.1940 – First wartime deportation of Poles to the east of the Soviet Union (belsat.eu)</vt:lpstr>
      <vt:lpstr>Places where Poles were deported</vt:lpstr>
      <vt:lpstr>Realities of deportations</vt:lpstr>
      <vt:lpstr>Realities of deportations (continued)</vt:lpstr>
      <vt:lpstr>Monument to the Fallen and Murdered in the East  erected in Warsaw on 17 September 1995</vt:lpstr>
      <vt:lpstr>Concealing and falsifying the truth about deportations of Poles to Siberia and the Katyn Massacre</vt:lpstr>
      <vt:lpstr>Concealing and falsifying the truth about Poles' deportations to Siberia and the Katyn Massacre (cont.)</vt:lpstr>
      <vt:lpstr>PowerPoint Presentation</vt:lpstr>
      <vt:lpstr>PowerPoint Presentation</vt:lpstr>
      <vt:lpstr>PowerPoint Presentation</vt:lpstr>
      <vt:lpstr>What we have to remember…</vt:lpstr>
      <vt:lpstr>PowerPoint Presentation</vt:lpstr>
      <vt:lpstr>Toronto, Ontario, Canada  Unveiled on September 14, 1980</vt:lpstr>
      <vt:lpstr>Johannesburg   the only Katyn monument in Africa</vt:lpstr>
      <vt:lpstr>PowerPoint Presentation</vt:lpstr>
      <vt:lpstr>PowerPoint Presentation</vt:lpstr>
      <vt:lpstr>The Katyn Memorial in  Jersey City during the terrorist attack on World Trade Center in New York on September 11, 2001 </vt:lpstr>
      <vt:lpstr>PowerPoint Presentation</vt:lpstr>
      <vt:lpstr>PowerPoint Presentation</vt:lpstr>
      <vt:lpstr>PowerPoint Presentation</vt:lpstr>
      <vt:lpstr>PowerPoint Presentation</vt:lpstr>
      <vt:lpstr>PowerPoint Presentation</vt:lpstr>
      <vt:lpstr>The end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Katyń</dc:title>
  <dc:creator>Andrzej</dc:creator>
  <cp:lastModifiedBy>Andrzej</cp:lastModifiedBy>
  <cp:revision>319</cp:revision>
  <dcterms:created xsi:type="dcterms:W3CDTF">2021-01-25T05:54:08Z</dcterms:created>
  <dcterms:modified xsi:type="dcterms:W3CDTF">2022-03-11T05:19:17Z</dcterms:modified>
</cp:coreProperties>
</file>